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media/media3.m4a" ContentType="audio/unknown"/>
  <Override PartName="/ppt/notesSlides/notesSlide3.xml" ContentType="application/vnd.openxmlformats-officedocument.presentationml.notesSlide+xml"/>
  <Override PartName="/ppt/media/media4.m4a" ContentType="audio/unknown"/>
  <Override PartName="/ppt/notesSlides/notesSlide4.xml" ContentType="application/vnd.openxmlformats-officedocument.presentationml.notesSlide+xml"/>
  <Override PartName="/ppt/media/media5.m4a" ContentType="audio/unknown"/>
  <Override PartName="/ppt/notesSlides/notesSlide5.xml" ContentType="application/vnd.openxmlformats-officedocument.presentationml.notesSlide+xml"/>
  <Override PartName="/ppt/media/media6.m4a" ContentType="audio/unknown"/>
  <Override PartName="/ppt/notesSlides/notesSlide6.xml" ContentType="application/vnd.openxmlformats-officedocument.presentationml.notesSlide+xml"/>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media/image1.jpeg" ContentType="image/jpeg"/>
  <Override PartName="/ppt/media/image2.jpeg" ContentType="image/jpeg"/>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Override PartName="/ppt/notesSlides/notesSlide28.xml" ContentType="application/vnd.openxmlformats-officedocument.presentationml.notesSlide+xml"/>
  <Override PartName="/ppt/media/media28.m4a" ContentType="audio/unknown"/>
  <Override PartName="/ppt/notesSlides/notesSlide29.xml" ContentType="application/vnd.openxmlformats-officedocument.presentationml.notesSlide+xml"/>
  <Override PartName="/ppt/media/media29.m4a" ContentType="audio/unknown"/>
  <Override PartName="/ppt/notesSlides/notesSlide30.xml" ContentType="application/vnd.openxmlformats-officedocument.presentationml.notesSlide+xml"/>
  <Override PartName="/ppt/media/media30.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9" name="Shape 69"/>
          <p:cNvSpPr/>
          <p:nvPr>
            <p:ph type="sldImg"/>
          </p:nvPr>
        </p:nvSpPr>
        <p:spPr>
          <a:xfrm>
            <a:off x="1143000" y="685800"/>
            <a:ext cx="4572000" cy="3429000"/>
          </a:xfrm>
          <a:prstGeom prst="rect">
            <a:avLst/>
          </a:prstGeom>
        </p:spPr>
        <p:txBody>
          <a:bodyPr/>
          <a:lstStyle/>
          <a:p>
            <a:pPr/>
          </a:p>
        </p:txBody>
      </p:sp>
      <p:sp>
        <p:nvSpPr>
          <p:cNvPr id="70" name="Shape 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Gross, large scale inequality has been with us humans since at least shortly after the invention of agriculture.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Once you have farms, you see, you have the potential for large social groups—much larger than the 100 or so that seems to have been the size of our social groups back in the gatherer-hunter age. And once you have your farm, it becomes much more difficult to run away from unpleasant people.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Therefore, after the invention of agriculture, we get people who make a living as thugs-with-spears. They say: "give me a third of your crop or I will poke you with my spear". And you cannot move away before the harvest. And so they take a third of your crop.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then, because they do not have to work growing their own crops, they train with their spears, and so become very good expert practitioners of coercive violence.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Then there are the other grifters who watch the stars and can predict the actions of the gods ans nature from their special knowledge. For example, they can tell you when the stars are so aligned that it will be time to start planting after the next full moon. They can tell you that you had better get the harvest in before the next new moon because the stars say that Father Winter is on its way to freeze the crops. And they are right often enough that you are happy to pay them a sixth of your crop.</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we were off and running: toward unequal, hierarchal societies...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Here we see, in the Piketty-Saez dataset, the division of the top 10th into three groups: the top 1%, from the 1st to the 5th percentile, and from the 5th to the 10th percentile.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lnSpc>
                <a:spcPct val="117999"/>
              </a:lnSpc>
              <a:defRPr sz="2200">
                <a:latin typeface="Helvetica Neue"/>
                <a:ea typeface="Helvetica Neue"/>
                <a:cs typeface="Helvetica Neue"/>
                <a:sym typeface="Helvetica Neue"/>
              </a:defRPr>
            </a:pPr>
            <a:r>
              <a:t>3/4 of their current share—save in the high boom and then bubble years of the Roaring 20s.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a:p>
            <a:pPr>
              <a:lnSpc>
                <a:spcPct val="117999"/>
              </a:lnSpc>
              <a:defRPr sz="2200">
                <a:latin typeface="Helvetica Neue"/>
                <a:ea typeface="Helvetica Neue"/>
                <a:cs typeface="Helvetica Neue"/>
                <a:sym typeface="Helvetica Neue"/>
              </a:defRPr>
            </a:pPr>
            <a:r>
              <a:t>Here we see, in the Piketty-Saez dataset, the division of the top 10th into three groups: the top 1%, from the 1st to the 5th percentile, and from the 5th to the 10th percentile.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lnSpc>
                <a:spcPct val="117999"/>
              </a:lnSpc>
              <a:defRPr sz="2200">
                <a:latin typeface="Helvetica Neue"/>
                <a:ea typeface="Helvetica Neue"/>
                <a:cs typeface="Helvetica Neue"/>
                <a:sym typeface="Helvetica Neue"/>
              </a:defRPr>
            </a:pPr>
            <a:r>
              <a:t>3/4 of their current share—save in the high boom and then bubble years of the Roaring 20s.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now we come to our overclass: the top 0.01%. These are 15,000 households in the United States of America. Their incomes average 60 million a year. Today, we pay five times as much to the overclass for them to perform the services for society that they do. What do the rest of us get in return? And how is it that it is this category of income that has been so greatly amplified in the Second Gilded age: the overclass share is now 2/3 greater than it was even back in the first Gilded Age.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5% of national income for 0.01% of the population means that these 15,000 households collectively have 500 times average income. Back in 1970 their counterparts had only 100 times average income. What has happened to our market economy and our system of property ownership to generate this change?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have, at least so far, been six important sources and causes of rising inequality in the Second Gilded Age. And there are three things that are often blamed for rising inequality that are simply not so.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six factors that matter are: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The race between education and technology, which education has lost over the past 40 years</a:t>
            </a:r>
          </a:p>
          <a:p>
            <a:pPr>
              <a:lnSpc>
                <a:spcPct val="117999"/>
              </a:lnSpc>
              <a:defRPr sz="2200">
                <a:latin typeface="Helvetica Neue"/>
                <a:ea typeface="Helvetica Neue"/>
                <a:cs typeface="Helvetica Neue"/>
                <a:sym typeface="Helvetica Neue"/>
              </a:defRPr>
            </a:pPr>
            <a:r>
              <a:t>2. The rise of a dissipative sector: finance. It consumes a huge amount of national income, yet it is hard to see what services it provides us that its much cheaper predecessor sector two generations ago did.</a:t>
            </a:r>
          </a:p>
          <a:p>
            <a:pPr>
              <a:lnSpc>
                <a:spcPct val="117999"/>
              </a:lnSpc>
              <a:defRPr sz="2200">
                <a:latin typeface="Helvetica Neue"/>
                <a:ea typeface="Helvetica Neue"/>
                <a:cs typeface="Helvetica Neue"/>
                <a:sym typeface="Helvetica Neue"/>
              </a:defRPr>
            </a:pPr>
            <a:r>
              <a:t>3. The rise of healthcare as a dissipative sector as well. Everyone believes we get enormous value from our health care sector. The problem is that our peer nations get the same value, or better value, from a health care sector that costs them one-third as much.</a:t>
            </a:r>
          </a:p>
          <a:p>
            <a:pPr>
              <a:lnSpc>
                <a:spcPct val="117999"/>
              </a:lnSpc>
              <a:defRPr sz="2200">
                <a:latin typeface="Helvetica Neue"/>
                <a:ea typeface="Helvetica Neue"/>
                <a:cs typeface="Helvetica Neue"/>
                <a:sym typeface="Helvetica Neue"/>
              </a:defRPr>
            </a:pPr>
            <a:r>
              <a:t>4. The collapse of worker bargaining power with the decline of the union movement</a:t>
            </a:r>
          </a:p>
          <a:p>
            <a:pPr>
              <a:lnSpc>
                <a:spcPct val="117999"/>
              </a:lnSpc>
              <a:defRPr sz="2200">
                <a:latin typeface="Helvetica Neue"/>
                <a:ea typeface="Helvetica Neue"/>
                <a:cs typeface="Helvetica Neue"/>
                <a:sym typeface="Helvetica Neue"/>
              </a:defRPr>
            </a:pPr>
            <a:r>
              <a:t>5. A low pressure high unemployment economy has been typical of the past 40 years</a:t>
            </a:r>
          </a:p>
          <a:p>
            <a:pPr>
              <a:lnSpc>
                <a:spcPct val="117999"/>
              </a:lnSpc>
              <a:defRPr sz="2200">
                <a:latin typeface="Helvetica Neue"/>
                <a:ea typeface="Helvetica Neue"/>
                <a:cs typeface="Helvetica Neue"/>
                <a:sym typeface="Helvetica Neue"/>
              </a:defRPr>
            </a:pPr>
            <a:r>
              <a:t>6. Changes in technology have created more winner-take-all markets, in which those who have or are thought to have special skills and expertise profit mightily.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three factors that do not matter are: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"Bad trade deals".</a:t>
            </a:r>
          </a:p>
          <a:p>
            <a:pPr>
              <a:lnSpc>
                <a:spcPct val="117999"/>
              </a:lnSpc>
              <a:defRPr sz="2200">
                <a:latin typeface="Helvetica Neue"/>
                <a:ea typeface="Helvetica Neue"/>
                <a:cs typeface="Helvetica Neue"/>
                <a:sym typeface="Helvetica Neue"/>
              </a:defRPr>
            </a:pPr>
            <a:r>
              <a:t>2. Low-education immigration—save for the effects of low-skill immigration on earlier waves of immigrants still not fully proficient in English, with whom they do compete and whose wages they push down. But otherwise? Low-skill and low-education immigrants take jobs for which English proficiency is not a requirement, and native-born who would have taken those jobs otherwise find equivalently paid jobs for which English proficiency is a requirement.</a:t>
            </a:r>
          </a:p>
          <a:p>
            <a:pPr>
              <a:lnSpc>
                <a:spcPct val="117999"/>
              </a:lnSpc>
              <a:defRPr sz="2200">
                <a:latin typeface="Helvetica Neue"/>
                <a:ea typeface="Helvetica Neue"/>
                <a:cs typeface="Helvetica Neue"/>
                <a:sym typeface="Helvetica Neue"/>
              </a:defRPr>
            </a:pPr>
            <a:r>
              <a:t>3. Affirmative action—often blamed, but simply not a thing.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But is this valuing income and valuing the amount of resources people consume the right way to look at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Poor people living at subsistence back in agrarian age economies must have been under awful a lot of societal pressure in order for an unequal income distribution to have been maintained.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thugs-with-spears then had to tax it, or collect it in rent.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so they will be hungry all the time—that is difficult.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their children will be malnourished and crying all the time—that is difficult.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Shape 664"/>
          <p:cNvSpPr/>
          <p:nvPr>
            <p:ph type="sldImg"/>
          </p:nvPr>
        </p:nvSpPr>
        <p:spPr>
          <a:prstGeom prst="rect">
            <a:avLst/>
          </a:prstGeom>
        </p:spPr>
        <p:txBody>
          <a:bodyPr/>
          <a:lstStyle/>
          <a:p>
            <a:pPr/>
          </a:p>
        </p:txBody>
      </p:sp>
      <p:sp>
        <p:nvSpPr>
          <p:cNvPr id="665" name="Shape 665"/>
          <p:cNvSpPr/>
          <p:nvPr>
            <p:ph type="body" sz="quarter" idx="1"/>
          </p:nvPr>
        </p:nvSpPr>
        <p:spPr>
          <a:prstGeom prst="rect">
            <a:avLst/>
          </a:prstGeom>
        </p:spPr>
        <p:txBody>
          <a:bodyPr/>
          <a:lstStyle/>
          <a:p>
            <a:pPr/>
            <a:r>
              <a:t>The extent to which the navies and trading fleets of the great European sea-borne empires of the sixteenth, seventeenth, and eighteenth centuries shaped the industrial development of western Europe has always been one of the most fiercely-debated and unsettled topics in economic history. </a:t>
            </a:r>
          </a:p>
          <a:p>
            <a:pPr/>
          </a:p>
          <a:p>
            <a:pPr/>
            <a:r>
              <a:t>That European expansion in the sixteenth, seventeenth, and eighteenth centuries were catastrophes for the regions of west Africa that were the sources of the slave trade; for the Amerindians of the Caribbean; for the Aztecs, Incas, the mound-builders of the Mississippi valley; and for the princes of Bengal and others who found themselves competing with the British East India Company in the succession wars over the spoils of India’s Moghul Empire—that is not in dispute. </a:t>
            </a:r>
          </a:p>
          <a:p>
            <a:pPr/>
          </a:p>
          <a:p>
            <a:pPr/>
            <a:r>
              <a:t>But how much did pre-industrial trade and plunder affect European development? That is not so clear.</a:t>
            </a:r>
          </a:p>
          <a:p>
            <a:pPr/>
          </a:p>
          <a:p>
            <a:pPr/>
            <a:r>
              <a:t>What is clear is that even at the end of the eighteenth and the first half of the nineteenth century trade not in luxuries but in staples had begun to profundly shape history. </a:t>
            </a:r>
          </a:p>
          <a:p>
            <a:pPr/>
          </a:p>
          <a:p>
            <a:pPr/>
            <a:r>
              <a:t>Without the appetite of British and New England factories for cotton and the power to ship ginned cotton to them cheaply, the slaves of the American south in 1860 would have been what they were for George Washington in the 1790s: a quarter of your wealth that you were willing to free, at least upon your death, because it was the right thing to do. By contrast, for Jefferson Davis it wasn’t his land but rather his slaves that were three-quarters of his wealth—and so the U.S. Civil War of 1861-5 came.</a:t>
            </a:r>
          </a:p>
          <a:p>
            <a:pPr/>
          </a:p>
          <a:p>
            <a:pPr/>
            <a:r>
              <a:t>Early-nineteenth century cotton showed what late-eighteenth century sugar had prefigured: for the first time long-distance transoceanic trade could matter not just for the consumption pattern of an elite but for an economy, a polity, and a society as a whole. Cotton and sugar meant that European agriculture did not have to grow nearly as much flax or raise as much wool or produce as many calories, and so provided an extra edge to the British economy: as if there was perhaps one additional ghost worker who did not have to be fed or paid alongside every ten. </a:t>
            </a:r>
          </a:p>
          <a:p>
            <a:pPr/>
          </a:p>
          <a:p>
            <a:pPr/>
            <a:r>
              <a:t>But this process was kicked up a notch, into much higher gear, come 1870.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Shape 671"/>
          <p:cNvSpPr/>
          <p:nvPr>
            <p:ph type="sldImg"/>
          </p:nvPr>
        </p:nvSpPr>
        <p:spPr>
          <a:prstGeom prst="rect">
            <a:avLst/>
          </a:prstGeom>
        </p:spPr>
        <p:txBody>
          <a:bodyPr/>
          <a:lstStyle/>
          <a:p>
            <a:pPr/>
          </a:p>
        </p:txBody>
      </p:sp>
      <p:sp>
        <p:nvSpPr>
          <p:cNvPr id="672" name="Shape 672"/>
          <p:cNvSpPr/>
          <p:nvPr>
            <p:ph type="body" sz="quarter" idx="1"/>
          </p:nvPr>
        </p:nvSpPr>
        <p:spPr>
          <a:prstGeom prst="rect">
            <a:avLst/>
          </a:prstGeom>
        </p:spPr>
        <p:txBody>
          <a:bodyPr/>
          <a:lstStyle/>
          <a:p>
            <a:pPr/>
            <a:r>
              <a:t>Between 1870 and 1913 exports as a share of national product doubled in India and in what was to become Indonesia, and more than tripled in China. And in Japan—forced out of two and a half centuries of Tokugawa isolationism by U.S. gunboats—exports rose from practically zero to 7 percent of national product in only two pre-World War I generations. International trade as a proportion of total world production—what was it? It was perhaps 1.5% in 1500, rising to perhaps 3% by 1700 and, by 1850, about 4%. In 1880 it was 11%, and by 1913 17%. (Today it is 30%.)</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Shape 678"/>
          <p:cNvSpPr/>
          <p:nvPr>
            <p:ph type="sldImg"/>
          </p:nvPr>
        </p:nvSpPr>
        <p:spPr>
          <a:prstGeom prst="rect">
            <a:avLst/>
          </a:prstGeom>
        </p:spPr>
        <p:txBody>
          <a:bodyPr/>
          <a:lstStyle/>
          <a:p>
            <a:pPr/>
          </a:p>
        </p:txBody>
      </p:sp>
      <p:sp>
        <p:nvSpPr>
          <p:cNvPr id="679" name="Shape 679"/>
          <p:cNvSpPr/>
          <p:nvPr>
            <p:ph type="body" sz="quarter" idx="1"/>
          </p:nvPr>
        </p:nvSpPr>
        <p:spPr>
          <a:prstGeom prst="rect">
            <a:avLst/>
          </a:prstGeom>
        </p:spPr>
        <p:txBody>
          <a:bodyPr/>
          <a:lstStyle/>
          <a:p>
            <a:pPr/>
            <a:r>
              <a:t>Three features of globalization took hold around 1870:</a:t>
            </a:r>
          </a:p>
          <a:p>
            <a:pPr/>
          </a:p>
          <a:p>
            <a:pPr/>
            <a:r>
              <a:t>1. The globalization of transport, in the form of the iron-hulled screw-propellered ocean-going steamship linked to the railroad network—and subsequent follow-on developments.</a:t>
            </a:r>
          </a:p>
          <a:p>
            <a:pPr/>
          </a:p>
          <a:p>
            <a:pPr/>
            <a:r>
              <a:t>2. The globalization of communication, in the form of the global submarine telegraph network linked to landlines—and subsequent follow-on developments.</a:t>
            </a:r>
          </a:p>
          <a:p>
            <a:pPr/>
          </a:p>
          <a:p>
            <a:pPr/>
            <a:r>
              <a:t>3. The lack of barriers. The most important lack, perhaps, was open borders for migration—with the very important caveat that the poorest from China, India, and elsewhere were not allowed into the temperate settlements: those were reserved for Europeans (and, sometimes, Middle Easterners). One in fourteen humans changed their continent between 1870-1914. But also important in were the lack of government blockages to trade and investment and communication. People could and did move. And finance, machines, railroads, steamships, and the telegraph nerves of production and distribution networks could follow, chasing abundant natural physical and biological resources.</a:t>
            </a:r>
          </a:p>
          <a:p>
            <a:pPr/>
          </a:p>
          <a:p>
            <a:pPr/>
            <a:r>
              <a:t>You tell the story of European economies 1500-1800 with only occasional glances further abroad? Many do:</a:t>
            </a:r>
          </a:p>
          <a:p>
            <a:pPr/>
          </a:p>
          <a:p>
            <a:pPr/>
            <a:r>
              <a:t>But after 1870… for good and for ill, the happenings on one continent could not but substantially change people’s opportunities and constraints on others:</a:t>
            </a:r>
          </a:p>
          <a:p>
            <a:pPr/>
          </a:p>
          <a:p>
            <a:pPr/>
            <a:r>
              <a:t>In 1800-1850 cost of moving flour in a boat across the Atlantic for 3000 miles was fully half as much as the cost of purchasing the flour delivered in New York:</a:t>
            </a:r>
          </a:p>
          <a:p>
            <a:pPr/>
          </a:p>
          <a:p>
            <a:pPr/>
            <a:r>
              <a:t>By 1850-1875 the average premium was down to 20% or so: </a:t>
            </a:r>
          </a:p>
          <a:p>
            <a:pPr/>
          </a:p>
          <a:p>
            <a:pPr/>
            <a:r>
              <a:t>And by 1900? Less than 5%:</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Shape 685"/>
          <p:cNvSpPr/>
          <p:nvPr>
            <p:ph type="sldImg"/>
          </p:nvPr>
        </p:nvSpPr>
        <p:spPr>
          <a:prstGeom prst="rect">
            <a:avLst/>
          </a:prstGeom>
        </p:spPr>
        <p:txBody>
          <a:bodyPr/>
          <a:lstStyle/>
          <a:p>
            <a:pPr/>
          </a:p>
        </p:txBody>
      </p:sp>
      <p:sp>
        <p:nvSpPr>
          <p:cNvPr id="686" name="Shape 686"/>
          <p:cNvSpPr/>
          <p:nvPr>
            <p:ph type="body" sz="quarter" idx="1"/>
          </p:nvPr>
        </p:nvSpPr>
        <p:spPr>
          <a:prstGeom prst="rect">
            <a:avLst/>
          </a:prstGeom>
        </p:spPr>
        <p:txBody>
          <a:bodyPr/>
          <a:lstStyle/>
          <a:p>
            <a:pPr/>
            <a:r>
              <a:t>The iron-hulled steamship, the submarine telegraph cable, and the gunboat created not a fact but a much smaller world. It created the possibility of making the world economy, for the first time, a single economic system: the earnings of a rubber tapper in Brazil would be powerfully influenced by things happening continents away—by the economic growth and demand for rubber in North America and in western Europe and by the success of the British imperial project in Malaya, as well as the “success” of the Belgian imperial project in the Congo, to name four. Resource were extracted, new products were produced and brought to market, and old products were brought to new places: oil palms and nuts to west Africa, rubber to Malaysia, coffee to Brazil and central America, wheat and sheep to Australia, and many many more. which transport, communication, and imperial rule could cover quickly indeed.</a:t>
            </a:r>
          </a:p>
          <a:p>
            <a:pPr/>
          </a:p>
          <a:p>
            <a:pPr/>
            <a:r>
              <a:t>And the absence of barriers turned the possibility of an integrated world economic system into a reality.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Shape 692"/>
          <p:cNvSpPr/>
          <p:nvPr>
            <p:ph type="sldImg"/>
          </p:nvPr>
        </p:nvSpPr>
        <p:spPr>
          <a:prstGeom prst="rect">
            <a:avLst/>
          </a:prstGeom>
        </p:spPr>
        <p:txBody>
          <a:bodyPr/>
          <a:lstStyle/>
          <a:p>
            <a:pPr/>
          </a:p>
        </p:txBody>
      </p:sp>
      <p:sp>
        <p:nvSpPr>
          <p:cNvPr id="693" name="Shape 693"/>
          <p:cNvSpPr/>
          <p:nvPr>
            <p:ph type="body" sz="quarter" idx="1"/>
          </p:nvPr>
        </p:nvSpPr>
        <p:spPr>
          <a:prstGeom prst="rect">
            <a:avLst/>
          </a:prstGeom>
        </p:spPr>
        <p:txBody>
          <a:bodyPr/>
          <a:lstStyle/>
          <a:p>
            <a:pPr/>
            <a:r>
              <a:t>The metallurgy to cheaply make the rails and the engines of the railroad had made transport over land wherever the rails ran as cheap as travel up navigable watercourses or across the oceans had every been, and made it faster.</a:t>
            </a:r>
          </a:p>
          <a:p>
            <a:pPr/>
          </a:p>
          <a:p>
            <a:pPr/>
            <a:r>
              <a:t>The mid-nineteenth century Massachusetts transcendentalist author and activist Henry David Thoreau’s response to the railroad was: “get off my lawn!”:</a:t>
            </a:r>
          </a:p>
          <a:p>
            <a:pPr/>
          </a:p>
          <a:p>
            <a:pPr/>
            <a:r>
              <a:t>To make a railroad round the world.... Men have an indistinct notion that if they keep up this activity of joint stocks and spades long enough all will at length ride somewhere in next to no time and for nothing, but though a crowd rushes to the depot and the conductor shouts “All aboard!” when the smoke is blown away and the vapor condensed, it will be perceived that a few are riding, but the rest are run over—-and it will be called, and will be, “a melancholy accident.”</a:t>
            </a:r>
          </a:p>
          <a:p>
            <a:pPr/>
          </a:p>
          <a:p>
            <a:pPr/>
            <a:r>
              <a:t>My ancestors had a very different view. </a:t>
            </a:r>
          </a:p>
          <a:p>
            <a:pPr/>
          </a:p>
          <a:p>
            <a:pPr/>
            <a:r>
              <a:t>The old rule-of-thumb before the railroad was that you simply could not transport agricultural goods more than 100 miles by land: by that time what the horses or oxen would have eaten was as much as they could pull. Either you find a navigable watercourse—and it had better be much closer than 100 miles—or you were stuck in bare self-sufficiency, unable to buy anything made outside your local township that could not be purchased with the (low-value) spinning and weaving labor of your womenfolk. For Thoreau the fact that it took him a day to walk or ride into Boston was a benefit—part of living deliberately. But that one would seek to live deliberately above all else is the point of view of a rich guy, or at least of a guy without a family to care for.</a:t>
            </a:r>
          </a:p>
          <a:p>
            <a:pPr/>
          </a:p>
          <a:p>
            <a:pPr/>
            <a:r>
              <a:t>The railroad made a big difference for all those who did not live near navigable waterways. But the true revolution in transportation—the one that mattered for nearly everyone—came not in the 1830s with the railroad, but rather later, with the iron-hulled ocean-going coal-fired steamship.</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9" name="Shape 699"/>
          <p:cNvSpPr/>
          <p:nvPr>
            <p:ph type="sldImg"/>
          </p:nvPr>
        </p:nvSpPr>
        <p:spPr>
          <a:prstGeom prst="rect">
            <a:avLst/>
          </a:prstGeom>
        </p:spPr>
        <p:txBody>
          <a:bodyPr/>
          <a:lstStyle/>
          <a:p>
            <a:pPr/>
          </a:p>
        </p:txBody>
      </p:sp>
      <p:sp>
        <p:nvSpPr>
          <p:cNvPr id="700" name="Shape 700"/>
          <p:cNvSpPr/>
          <p:nvPr>
            <p:ph type="body" sz="quarter" idx="1"/>
          </p:nvPr>
        </p:nvSpPr>
        <p:spPr>
          <a:prstGeom prst="rect">
            <a:avLst/>
          </a:prstGeom>
        </p:spPr>
        <p:txBody>
          <a:bodyPr/>
          <a:lstStyle/>
          <a:p>
            <a:pPr/>
            <a:r>
              <a:t>1870 saw the Harland and Wolff shipyard of Belfast in northern Ireland launch the iron-hulled (rather than wooden-hulled) steam-powered (rather than wind-powered, but it did still have masts and sails) screw-propellered (rather than paddle-wheeled) passenger steamship R.M.S. Oceanic. 9 days from Liverpool to New York—a journey that in 1800 would have taken more like a month. The Oceanic’s crew of 150 supported 1,000 third-class passengers at a cost of £3—15 dollars—for a third-class passenger—the same share of average earnings as £2,100 or 3,300 dollars today, almost a business-class transatlantic airfare, the rough equivalent of a month and a half’s wages for an unskilled worker—and 150 first class passengers at £15 a head: the same share of average income then that 17,000 dollars would be today. Third class on the Oceanic cost half as much as passage a generation earlier during the Irish Potato Famine, and roughly a fourth as much as in 1800. After 1870 sending a member of a family across the ocean to work became a possibility open to all save the very poorest of European households.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What happens when one thug with a spear meets another thug with a spear? It can get ugly. So sooner or later the thugs with spears organize themselves, with marked out and assigned territories. It still gets ugly among them. But it gets ugly less often. However, when it does get ugly it can get very ugly indeed: we have what we now call the social practice of "war".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within the group of these expert practitioners of coercive violence—plus those who predict the actions of nature and the gods by watching the stars—there arises a problem: how they are going to distribute the crops that they have taken from the farmers at the point of the spear? Internal hierarchy develops among the elite. And, perhaps around the year -3000, these internal hierarchies begin coming to a very sharp point at the top.</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oldest thing that has survived and come down to us that can be called a story or a piece of literature is the ancient Mesopotamian document: _The Man Who Has Seen All Things_, what we call the _Epic of Gilgamesh_. Its protagonist is, well, Gilgamesh, portrayed holding a lion cub in the statue on the right. The epic describes Gilgamesh in his setting: king of the city of Uruk, in Mesopotamia. The statue shows how at least later generations remembered Gilgamesh's physique: buff, swoll, mighty-thewed, and does his face look wise, and perhaps even fair? The lion cub looks remarkably placid—perhaps drugged, or perhaps acknowledging that Gilgamesh is even lord of lions. Listen to the description: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Shape 706"/>
          <p:cNvSpPr/>
          <p:nvPr>
            <p:ph type="sldImg"/>
          </p:nvPr>
        </p:nvSpPr>
        <p:spPr>
          <a:prstGeom prst="rect">
            <a:avLst/>
          </a:prstGeom>
        </p:spPr>
        <p:txBody>
          <a:bodyPr/>
          <a:lstStyle/>
          <a:p>
            <a:pPr/>
          </a:p>
        </p:txBody>
      </p:sp>
      <p:sp>
        <p:nvSpPr>
          <p:cNvPr id="707" name="Shape 707"/>
          <p:cNvSpPr/>
          <p:nvPr>
            <p:ph type="body" sz="quarter" idx="1"/>
          </p:nvPr>
        </p:nvSpPr>
        <p:spPr>
          <a:prstGeom prst="rect">
            <a:avLst/>
          </a:prstGeom>
        </p:spPr>
        <p:txBody>
          <a:bodyPr/>
          <a:lstStyle/>
          <a:p>
            <a:pPr/>
            <a:r>
              <a:t>The production and trade globalization of the late 1800s was fueled by 100 million people leaving their continent of origin to live and work elsewhere. 50 million left settled areas of Europe, mainly to the Americas and Australasia, but also to South Africa, the highland of Kenya, the black-earth western regions of the Pontic-Caspian steppe, and elsewhere. The redwood forests of northern California contain shrines to the boddhisatva Guan-Yin—although migration from China to European-settled California and to the rest of temperate-climate settler colonies and ex-colonies was quickly shut down. Plutocrats like Leland Stanford (the railroad baron and governor of California who founded and endowed Stanford University in memory of his son) favored immigration; the populists favored exclusion–and “Chinaman go home.”</a:t>
            </a:r>
          </a:p>
          <a:p>
            <a:pPr/>
          </a:p>
          <a:p>
            <a:pPr/>
            <a:r>
              <a:t>50 million left from China and India to places from South Asia and Africa to the Caribbean and the highlands of Peru. Peru in the late twentieth century could have a President surnamed Fujimori. The author V.S. Naipaul was born not in India but in the Caribbean. Never before or since have we seen such a rapid proportional redistribution of humanity around the globe.</a:t>
            </a:r>
          </a:p>
          <a:p>
            <a:pPr/>
          </a:p>
          <a:p>
            <a:pPr/>
            <a:r>
              <a:t>1870-1914 migration made for a richer world: the one-third who migrated and then returned back home returned home, in most cases, with resources that made them at the worst solid members of their home economies’ middle classes. The two-thirds who migrated and stayed found their and their children’s living standards higher by a factor of between 1.5 and 3. </a:t>
            </a:r>
          </a:p>
          <a:p>
            <a:pPr/>
          </a:p>
          <a:p>
            <a:pPr/>
            <a:r>
              <a:t>1870-1914 migration raised wages in Europe, as workers no longer faced competition for their jobs from those who had left. Europe was already escaping the Malthusian trap of low living standards and populations high relative to agricultural resources and technology. The availability of resource-rich settlement areas like Canada and Argentina with Europe-like climates provided a further boost to European living standards: industrializing European countries at the turn of the twentieth century found their land/labor and capital/labor ratios, and thus their productivity levels and living standards, rising as migrants left for America.</a:t>
            </a:r>
          </a:p>
          <a:p>
            <a:pPr/>
          </a:p>
          <a:p>
            <a:pPr/>
            <a:r>
              <a:t>In the temperate zone economies to which migrants went, the populists won before World War I in one narrow aspect: with respect to making and keeping settler colonies “European”. Asian immigrants were largely kept out of what Arthur Lewis calls the “temperate countries of European settlement”–the United States, Canada, Argentina, Chile, Uruguay, Australia, and New Zealand. The flow of migrants out of China and India was directed elsewhere, to the tea plantations of Ceylon or the rubber plantations of Malaysia.</a:t>
            </a:r>
          </a:p>
          <a:p>
            <a:pPr/>
          </a:p>
          <a:p>
            <a:pPr/>
            <a:r>
              <a:t>There is no sign that workers already on the labor-scarce western, peripheral side of the Atlantic lost out in any sense as a result of the migration wave from labor-abundant Europe. American, Canadian, and Argentinian real urban worker wages appear to have grown at 1.0, 1.7, and 1.7 percent per year in the years leading up to 1914—compared to growth rates that averaged 0.9 percent per year in northwest Europe. Only in Australia, where real wages seemed to stagnate in the half-century before 1913, does increased trade appear to have played any role in eroding the relative wages of workers in a labor-scarce economy.</a:t>
            </a:r>
          </a:p>
          <a:p>
            <a:pPr/>
          </a:p>
          <a:p>
            <a:pPr/>
            <a:r>
              <a:t>Migration did not raise wages much in other migration-source economies: China and India were so large relatively in population that emigration was a drop in the bucket. Did migration lower relative wages in temperate-zone rich recipient economies? By little, if any: migration of people carried migration of capital with it, and mostly built out the scale of temperate-zone recipient economies. </a:t>
            </a:r>
          </a:p>
          <a:p>
            <a:pPr/>
          </a:p>
          <a:p>
            <a:pPr/>
            <a:r>
              <a:t>Did migration lower relative wages in tropical-zone recipient economies? Yes—and it did so in economies that never saw a migrant. British capital, Brazilian-stock rubber plants, and labor imported from China to Malaya could and did put heavy downward pressure on the wages in Brazil of people who did not know there was such a place as Malaya.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Shape 713"/>
          <p:cNvSpPr/>
          <p:nvPr>
            <p:ph type="sldImg"/>
          </p:nvPr>
        </p:nvSpPr>
        <p:spPr>
          <a:prstGeom prst="rect">
            <a:avLst/>
          </a:prstGeom>
        </p:spPr>
        <p:txBody>
          <a:bodyPr/>
          <a:lstStyle/>
          <a:p>
            <a:pPr/>
          </a:p>
        </p:txBody>
      </p:sp>
      <p:sp>
        <p:nvSpPr>
          <p:cNvPr id="714" name="Shape 714"/>
          <p:cNvSpPr/>
          <p:nvPr>
            <p:ph type="body" sz="quarter" idx="1"/>
          </p:nvPr>
        </p:nvSpPr>
        <p:spPr>
          <a:prstGeom prst="rect">
            <a:avLst/>
          </a:prstGeom>
        </p:spPr>
        <p:txBody>
          <a:bodyPr/>
          <a:lstStyle/>
          <a:p>
            <a:pPr/>
            <a:r>
              <a:t>Migration also, probably, turned the years from 1940-2016 into an era of American predominance.</a:t>
            </a:r>
          </a:p>
          <a:p>
            <a:pPr/>
            <a:br/>
            <a:r>
              <a:t>Consider: In 1860 the United States had a full-citizen population—i.e., Caucasian English speakers whom the government regarded as worth educating—of 25 million, while Britain and its Dominions had a full-citizen population of 32 million. By 1940 things had changed: 117 million full-citizen Americans; 76 million full-citizens in Britain and the Dominions. But if we look at the pro-rata descendents of the full citizens of 1860, we see numbers of roughly 50 and 65 million, advantage Britain and the Dominions. </a:t>
            </a:r>
          </a:p>
          <a:p>
            <a:pPr/>
          </a:p>
          <a:p>
            <a:pPr/>
            <a:r>
              <a:t>Up to 1924 New York welcomed all comers from Europe and the Middle East, while London and the Dominions were only welcoming to northern European Protestants. There is a counterfactual in which the British Empire of the late 1800s is more interested in turning Jews, Poles, Italians, Romanians, and even Turks into Britons or Australians or Canadians. That world would have been a much more London-centered world for much, much longer.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Shape 720"/>
          <p:cNvSpPr/>
          <p:nvPr>
            <p:ph type="sldImg"/>
          </p:nvPr>
        </p:nvSpPr>
        <p:spPr>
          <a:prstGeom prst="rect">
            <a:avLst/>
          </a:prstGeom>
        </p:spPr>
        <p:txBody>
          <a:bodyPr/>
          <a:lstStyle/>
          <a:p>
            <a:pPr/>
          </a:p>
        </p:txBody>
      </p:sp>
      <p:sp>
        <p:nvSpPr>
          <p:cNvPr id="721" name="Shape 721"/>
          <p:cNvSpPr/>
          <p:nvPr>
            <p:ph type="body" sz="quarter" idx="1"/>
          </p:nvPr>
        </p:nvSpPr>
        <p:spPr>
          <a:prstGeom prst="rect">
            <a:avLst/>
          </a:prstGeom>
        </p:spPr>
        <p:txBody>
          <a:bodyPr/>
          <a:lstStyle/>
          <a:p>
            <a:pPr/>
            <a:r>
              <a:t>The falling cost of transporting people marched alongside a falling cost of transporting goods: flour that cost 1.5 cents per pound in Chicago and 3.0 cents per pound in London cost only 0.5 cents per pound more after 1870. After 1870 every commodity that was neither exceptionally fragile nor spoilable could be carried from port to port across oceans for less than it cost to move it within any country. Every place in the world became, as long as there were docks and railroads, cheek-by-jowl to every other place. Everyone’s opportunities and constraints—not just the consumption patterns of the elite—depended on what was going on in every other piece of the world economy. </a:t>
            </a:r>
          </a:p>
          <a:p>
            <a:pPr/>
          </a:p>
          <a:p>
            <a:pPr/>
            <a:r>
              <a:t>This mattered: Between 1870 and 1913 exports as a share of national product doubled in India and in what was to become Indonesia, and more than tripled in China. And in Japan—forced out of two and a half centuries of Tokugawa isolationism by U.S. gunboats—exports rose from practically zero to 7 percent of national product in only two pre-World War I generations. International trade as a proportion of total world production—what was it? It was perhaps 1.5% in 1500, rising to perhaps 3% by 1700 and, by 1850, about 4%. In 1880 it was 11%, and by 1913 17%. (Today it is 30%.)</a:t>
            </a:r>
          </a:p>
          <a:p>
            <a:pPr/>
          </a:p>
          <a:p>
            <a:pPr/>
            <a:r>
              <a:t>Northwest Europe thus gained an enormous trade-relevant comparative advantage in making manufactured goods. And natural resources out on the periphery become more valuable as well: copper, coal, coffee, and all of the other mineral and agricultural products could be shipped by rail to the ports where the iron-hulled steam-powered ocean-going cargo ships lay. The market economy responded. The industrializing and then industrial core specializing in the manufactures because of its superior access to industrial technologies. The periphery specializing in the primary products that its new infrastructure allowed it to export. These abilities to specialize were of great economic value. The social returns to the investments in technology and infrastructure that created this late nineteenth-century world economy were enormous. Robert Fogel calculated that the social rate of return on the Union Pacific Railroad’s trans-North American tracks and vehicles was some thirty percent per year.</a:t>
            </a:r>
          </a:p>
          <a:p>
            <a:pPr/>
          </a:p>
          <a:p>
            <a:pPr/>
            <a:r>
              <a:t>The growth of trade meant that the logic of comparative advantage could be deployed to its limit: wherever there was a difference across two countries in the value of textiles relative to ironmongery—or any other two non-spoilable goods—there was profit to be made and societal well-being to be enhanced by exporting the good that was relatively cheap in your country and importing the good that was relatively dear. Once a comparative advantage was established it tended to stick for a long time. There was nothing about British-invented automated textile machinery that made it work better in Britain than elsewhere. Yet Britain’s cotton textile exports rose decade after decade from 1800 to 1910, peaking at 1.1 billion pounds a year in the years before World War I.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Shape 727"/>
          <p:cNvSpPr/>
          <p:nvPr>
            <p:ph type="sldImg"/>
          </p:nvPr>
        </p:nvSpPr>
        <p:spPr>
          <a:prstGeom prst="rect">
            <a:avLst/>
          </a:prstGeom>
        </p:spPr>
        <p:txBody>
          <a:bodyPr/>
          <a:lstStyle/>
          <a:p>
            <a:pPr/>
          </a:p>
        </p:txBody>
      </p:sp>
      <p:sp>
        <p:nvSpPr>
          <p:cNvPr id="728" name="Shape 728"/>
          <p:cNvSpPr/>
          <p:nvPr>
            <p:ph type="body" sz="quarter" idx="1"/>
          </p:nvPr>
        </p:nvSpPr>
        <p:spPr>
          <a:prstGeom prst="rect">
            <a:avLst/>
          </a:prstGeom>
        </p:spPr>
        <p:txBody>
          <a:bodyPr/>
          <a:lstStyle/>
          <a:p>
            <a:pPr/>
            <a:br/>
            <a:r>
              <a:t>The reach of comparative advantage was very broad. A country near-hapless in growing food but even closer to hapless in making machine tools could make itself better off by exporting food and importing machine tools. A country that was best-in-class at making automobiles but even better, in relative terms, at making airplanes could make itself better off by exporting airplanes and importing cars. Whether one’s comparative advantage came from entrepreneurs who could innovate rapidly, a deeper community of engineering practice, a well-educated workforce, abundant natural resources, or just poverty that made your labor cheap, business could profit and society grow richer by expanding world trade. And so the surge in real wages was worldwide, not confined to where industrial technologies were then being deployed.</a:t>
            </a:r>
          </a:p>
          <a:p>
            <a:pPr/>
          </a:p>
          <a:p>
            <a:pPr/>
            <a:r>
              <a:t>That the surge in real wages over 1870-1914 was world-wide rather than confined to where industrial civilization had already taken root was the result of finance and trade following labor. The industrialization of western Europe and of the east and midwest of North America provided enough workmen to make the industrial products to satisfy global demands, and also to build the railways, ships, ports, cranes, telegraph lines, and other pieces of transport and communications infrastructure to make the first global economy a reality. The 1870-1914 world economy was a high—in historical comparative perspective—investment economy. There were 20 thousand miles of railways in the world when the U.S. Civil War ended in 1865. There were 300 thousand miles in 1914. (There are a million miles today.)</a:t>
            </a:r>
          </a:p>
          <a:p>
            <a:pPr/>
          </a:p>
          <a:p>
            <a:pPr/>
            <a:r>
              <a:t>The upshot for the world’s middle and upper classes was that by 1914 “life offered, at a low cost and with the least trouble, conveniences, comforts, and amenities beyond the compass of the richest and most powerful monarchs of other ages…” The upshot was that for the working classes of the globe—at least those touched by ships and railroads and thus by international commerce—was an increasing margin between living standards and bare subsistence. Malthusian forces responded: as of 1914 there were five people where there had been four a generation before. Half a century thus saw more population growth than had half a millennium back in tiger Agrarian Age.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p>
            <a:pPr/>
            <a:r>
              <a:t>But what also mattered was communications. </a:t>
            </a:r>
          </a:p>
          <a:p>
            <a:pPr/>
          </a:p>
          <a:p>
            <a:pPr/>
            <a:r>
              <a:t>Around 1800, a fourth son of a financially-shaky Protestant Ascendancy gentry family sought to make his fortune and reputation. Thus Anglo-Irish aristocrat-on-the-make of Arthur Wellesley, the future Duke of Wellington, voyaged to India. It took him seven months to get from Britain to there. It took him six months to get back.  That time lag meant, among other things, that whatever questions, instructions, and orders the British imperial cabinet and the directors of the East India Company sought to convey to their proconsuls in India would be a year stale by the time they even reached Fort William in Calcutta, Fort St. George in Chennai, or Bombay Castle. A conversation where a single question-and-answer interchange takes a year is not a dialogue: it is, rather, two overlapping monologues. And conveying attitudes, practices, capabilities, and goals across such a gulf must be imperfect and haphazard. </a:t>
            </a:r>
          </a:p>
          <a:p>
            <a:pPr/>
          </a:p>
          <a:p>
            <a:pPr/>
            <a:r>
              <a:t>3.2.4.1. Land Telegraphs</a:t>
            </a:r>
          </a:p>
          <a:p>
            <a:pPr/>
            <a:r>
              <a:t>Then things changed. The electric telegraph connected points on the globe as messages sped through copper at nearly the speed of light. Once again, the mid-nineteenth century Massachusetts transcendentalist author and activist Henry David Thoreau’s had a sharp response. His response to the telegraph? Once again, it was: “get off my lawn!”:</a:t>
            </a:r>
          </a:p>
          <a:p>
            <a:pPr/>
          </a:p>
          <a:p>
            <a:pPr/>
            <a:r>
              <a:t>&gt;We are in great haste to construct a magnetic telegraph from Maine to Texas, but Maine and Texas, it may be, have nothing important to communicate. Either is in such a predicament as the man who was earnest to be introduced to a distinguished deaf woman, but when he was presented, and one end of her ear trumpet was put into his hand, had nothing to say. As if the main object were to talk fast and not to talk sensibly... perchance the first news that will leak through into the broad, flapping American ear will be that the Princess Adelaide has the whooping cough…</a:t>
            </a:r>
          </a:p>
          <a:p>
            <a:pPr/>
          </a:p>
          <a:p>
            <a:pPr/>
            <a:r>
              <a:t>Whooping cough before modern public health and vaccinations was a vicious beast: Of the 500,000 children in any yearly age cohort in the United States in 1840, 100,000 would catch and 10,000 would die of whooping cough—a mortality rate of 10% of those infected and of 2% of the population. </a:t>
            </a:r>
          </a:p>
          <a:p>
            <a:pPr/>
          </a:p>
          <a:p>
            <a:pPr/>
            <a:r>
              <a:t>Let me be snarky here: Henry David Thoreau is not making a deep point about the human urge to form ties of affection, respect, and deference with the powerful; he is not talking about how this makes us more unequal and less free, and about the role of modern modes of communication in helping the powerful and the rich “manufacture consent”. He is at bottom making a misogynistic point—that the lives of women and the children they care for are of no consequence to anyone outside their immediate family. Or perhaps he is at bottom making a misanthropic point—that his equipoise should not be disturbed by knowledge of potential tragedies far away.</a:t>
            </a:r>
          </a:p>
          <a:p>
            <a:pPr/>
          </a:p>
          <a:p>
            <a:pPr/>
            <a:r>
              <a:t>While Texas may not have had much important to learn from Maine, in the summer of 1860 Texas had a great deal to learn from Chicago: the Republican Party National Convention meeting at the Wigwam nominated Abraham Lincoln as its candidate for President. The chain of events thus started would kill 25,000 and maim 25,000 more of the then-100,000 white adult male Texans, and would free all 200,000 African-American enslaved Texans within five years. Maine may not have had much important to learn from Texas, but telegraphs reporting relative prices of Grand Bank codfish in Boston, Providence, New York, and Philadelphia were of great importance to Maine fishermen setting out. </a:t>
            </a:r>
          </a:p>
          <a:p>
            <a:pPr/>
          </a:p>
          <a:p>
            <a:pPr/>
            <a:r>
              <a:t>Ever since the development of language one of humanity’s great powers is that our extraordinary drive to talk and gossip truly turns us into an anthology intelligence: what one of us in the group knows, if it is useful, pretty quickly becomes known by nearly everyone. The telegraph enlarges the relevant group from the village or township or guild to, potentially, the entire world. And that matters.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Shape 741"/>
          <p:cNvSpPr/>
          <p:nvPr>
            <p:ph type="sldImg"/>
          </p:nvPr>
        </p:nvSpPr>
        <p:spPr>
          <a:prstGeom prst="rect">
            <a:avLst/>
          </a:prstGeom>
        </p:spPr>
        <p:txBody>
          <a:bodyPr/>
          <a:lstStyle/>
          <a:p>
            <a:pPr/>
          </a:p>
        </p:txBody>
      </p:sp>
      <p:sp>
        <p:nvSpPr>
          <p:cNvPr id="742" name="Shape 742"/>
          <p:cNvSpPr/>
          <p:nvPr>
            <p:ph type="body" sz="quarter" idx="1"/>
          </p:nvPr>
        </p:nvSpPr>
        <p:spPr>
          <a:prstGeom prst="rect">
            <a:avLst/>
          </a:prstGeom>
        </p:spPr>
        <p:txBody>
          <a:bodyPr/>
          <a:lstStyle/>
          <a:p>
            <a:pPr/>
            <a:r>
              <a:t>Spanning the world with telegraphs was difficult. Particularly difficult to build were the submarine telegraph cables. 1870 saw Isambard Kingdom Brunel’s Great Eastern—the largest ship then ever built (nothing larger was to be built until 1901)—lay the submarine telegraph cable from Yemen to Bombay, thus completing the undersea line from London. Now it did not take months for news and commands to reach around the globe from London to Bombay and back. It took only minutes. After 1870 you could find out in the morning how your investments overseas had done the previous day, and wire instructions and questions to your bankers overseas before lunch. </a:t>
            </a:r>
          </a:p>
          <a:p>
            <a:pPr/>
          </a:p>
          <a:p>
            <a:pPr/>
            <a:r>
              <a:t>Science fiction writer Neal Stephenson marvels at how the trans-oceanic submarine telegraph cables were the mid-nineteenth century equivalents of the Apollo or Manhattan Project, with:</a:t>
            </a:r>
          </a:p>
          <a:p>
            <a:pPr/>
          </a:p>
          <a:p>
            <a:pPr/>
            <a:r>
              <a:t>&gt;terrifyingly high financial stakes and shockingly formidable technical challenges.... Undersea cables... the highest of high tech.... The problem was that water… is an electrical conductor.... In 1858… the Atlantic Telegraph Company… cable... hardly worked at all. Queen Victoria managed to send President Buchanan a celebratory message, but it took a whole day to send it. On a good day, the cable could carry something like one word per minute…. Wildman Whitehouse… convinced himself that the solution to their troubles was brute force... He soon managed to blast a hole through the gutta-percha somewhere between there and Newfoundland, turning the entire system into useless junk…. </a:t>
            </a:r>
          </a:p>
          <a:p>
            <a:pPr/>
          </a:p>
          <a:p>
            <a:pPr/>
            <a:r>
              <a:t>&gt;William Thomson had figured out... a more sensitive instrument.... Eight years after Whitehouse fried the first, a second transatlantic cable was built… [Thomson] bought a 126-ton schooner yacht... turned the ship into a floating luxury palace and laboratory for the invention of even more fantastically lucrative patents. He then spent the rest of his life tooling around the British Isles, Bay of Biscay, and western Mediterranean, frequently hosting Dukes and continental savants, who all commented on the nerd-lord's tendency to stop in the middle of polite conversation to scrawl out long skeins of equations on whatever piece of paper happened to be handy...</a:t>
            </a:r>
          </a:p>
          <a:p>
            <a:pPr/>
          </a:p>
          <a:p>
            <a:pPr/>
            <a:r>
              <a:t>This mattered for three reasons. </a:t>
            </a:r>
          </a:p>
          <a:p>
            <a:pPr/>
          </a:p>
          <a:p>
            <a:pPr/>
            <a:r>
              <a:t>First, wider knowledge brought not just more information to make decisions but also improved trust and security: thus 1871 saw 34-year old American financier J. Pierpont Morgan join 45-year old Anthony Drexel in an investment banking partnership to guide and profit from the flow of investment funds from capital-rich Britain to resource- and land-abundant America. Today’s J.P. Morgan Chase and Morgan Stanley are the children of that partnership. Second, ease of communication greatly aided technology transfer—the ability in one corner of the globe to use technologies and methods invented or in use elsewhere.  Third, knowledge of what was going on far away allowed much greater exertion of various forms of pressure, up to and including military. Knowledge was a handmaiden of empire.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Shape 748"/>
          <p:cNvSpPr/>
          <p:nvPr>
            <p:ph type="sldImg"/>
          </p:nvPr>
        </p:nvSpPr>
        <p:spPr>
          <a:prstGeom prst="rect">
            <a:avLst/>
          </a:prstGeom>
        </p:spPr>
        <p:txBody>
          <a:bodyPr/>
          <a:lstStyle/>
          <a:p>
            <a:pPr/>
          </a:p>
        </p:txBody>
      </p:sp>
      <p:sp>
        <p:nvSpPr>
          <p:cNvPr id="749" name="Shape 749"/>
          <p:cNvSpPr/>
          <p:nvPr>
            <p:ph type="body" sz="quarter" idx="1"/>
          </p:nvPr>
        </p:nvSpPr>
        <p:spPr>
          <a:prstGeom prst="rect">
            <a:avLst/>
          </a:prstGeom>
        </p:spPr>
        <p:txBody>
          <a:bodyPr/>
          <a:lstStyle/>
          <a:p>
            <a:pPr/>
            <a:r>
              <a:t>Where you could cheaply and reliably move goods and people you could also move and supply armies. Thus conquest, or at least invasion and devastation, became things that any European great power could undertake in nearly any corner of the world. </a:t>
            </a:r>
          </a:p>
          <a:p>
            <a:pPr/>
          </a:p>
          <a:p>
            <a:pPr/>
            <a:r>
              <a:t>And the European powers did. </a:t>
            </a:r>
          </a:p>
          <a:p>
            <a:pPr/>
          </a:p>
          <a:p>
            <a:pPr/>
            <a:r>
              <a:t>Before 1870 European imperialism was—with the very notable exception of the British Raj in India—largely a matter of ports and their hinterlands, plus settler expansion into the low-population (after the plagues and genocides, that is) Americas and Australasia. By 1914 only Morocco, Ethiopia, Iran, Afghanistan, Nepal, Thailand, Tibet, China, and Japan had escaped European (or, in the case of Taiwan and Korea, Japanese) conquest or “protectorate”—and Ethiopia fell to Mussolini’s Italy with its airplanes and poison gas shells in 1936.</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Shape 755"/>
          <p:cNvSpPr/>
          <p:nvPr>
            <p:ph type="sldImg"/>
          </p:nvPr>
        </p:nvSpPr>
        <p:spPr>
          <a:prstGeom prst="rect">
            <a:avLst/>
          </a:prstGeom>
        </p:spPr>
        <p:txBody>
          <a:bodyPr/>
          <a:lstStyle/>
          <a:p>
            <a:pPr/>
          </a:p>
        </p:txBody>
      </p:sp>
      <p:sp>
        <p:nvSpPr>
          <p:cNvPr id="756" name="Shape 756"/>
          <p:cNvSpPr/>
          <p:nvPr>
            <p:ph type="body" sz="quarter" idx="1"/>
          </p:nvPr>
        </p:nvSpPr>
        <p:spPr>
          <a:prstGeom prst="rect">
            <a:avLst/>
          </a:prstGeom>
        </p:spPr>
        <p:txBody>
          <a:bodyPr/>
          <a:lstStyle/>
          <a:p>
            <a:pPr/>
            <a:r>
              <a:t>Did migration lower relative wages in tropical-zone recipient economies? Yes—and it did so in economies that never saw a migrant. British capital, Brazilian-stock rubber plants, and labor imported from China to Malaya could and did put heavy downward pressure on the wages in Brazil of people who did not know there was such a place as Malaya. </a:t>
            </a:r>
          </a:p>
          <a:p>
            <a:pPr/>
          </a:p>
          <a:p>
            <a:pPr/>
            <a:r>
              <a:t>Worth noting in all this is the role of the British Empire. The comparative advantages of the regions that were to become the periphery of the late nineteenth century global economy were not so much given as made. Where the British went they build a fort, some docks, and a botanical garden—the botanical garden to discover what valuable plants grown elsewhere might flourish here as well. During the nineteenth century the rubber plant came to Malaysia, the tea shrub came to Ceylon, and the coffee bush came to Brazil. Rubber was not introduced into Malaysia, Indonesia, and Indochina until the last quarter of the nineteenth century. But by the end of World War I these three regions had become the principal sources of the world’s natural rubber supply.</a:t>
            </a:r>
          </a:p>
          <a:p>
            <a:pPr/>
          </a:p>
          <a:p>
            <a:pPr/>
            <a:r>
              <a:t>India and China, through ill-luck and bad government, had not escaped the Malthusian regime. Technology had advanced: the population of China in the late nineteenth century was some three times what it had been at the start of the second millennium, and living standards were no (or not much) lower. But improvements in productive potential had been absorbed in rising populations, and not in rising living standards. So potential migrants from China and India were willing to move for what seemed to Europeans to be starvation wages.</a:t>
            </a:r>
          </a:p>
          <a:p>
            <a:pPr/>
          </a:p>
          <a:p>
            <a:pPr/>
            <a:r>
              <a:t>Thus the large populations and low levels of material wealth and agricultural productivity in China and India checked the growth of wages in any of the areas–Malaysia, Indonesia, the Caribbean, or east Africa–open to the Asian migration stream. Workers could be cheaply imported and employed at wages not that far above the physical subsistence level. These workers would be very happy with their jobs: their opportunities and living standards in Malaysian or African plantations would be significantly above what they could expect if they returned to India or China. Low wage costs meant that commodities produced in countries open to Asian immigration were relatively cheap. And competition from the Malaysian rubber plantations checked growth and even pushed down wages in the Brazilian rubber plantations as well. The late nineteenth century saw living standards and wage rates become and remain relatively low (although higher than in China and India) throughout the regions that were to come to be called the third world.</a:t>
            </a:r>
          </a:p>
          <a:p>
            <a:pPr/>
          </a:p>
          <a:p>
            <a:pPr/>
            <a:r>
              <a:t>And as wages in economies that were to become the global periphery were checked, the prospects for having a rich-enough middle class to provide demand for a strong domestic industrial sector ebbed rapidly.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Shape 762"/>
          <p:cNvSpPr/>
          <p:nvPr>
            <p:ph type="sldImg"/>
          </p:nvPr>
        </p:nvSpPr>
        <p:spPr>
          <a:prstGeom prst="rect">
            <a:avLst/>
          </a:prstGeom>
        </p:spPr>
        <p:txBody>
          <a:bodyPr/>
          <a:lstStyle/>
          <a:p>
            <a:pPr/>
          </a:p>
        </p:txBody>
      </p:sp>
      <p:sp>
        <p:nvSpPr>
          <p:cNvPr id="763" name="Shape 763"/>
          <p:cNvSpPr/>
          <p:nvPr>
            <p:ph type="body" sz="quarter" idx="1"/>
          </p:nvPr>
        </p:nvSpPr>
        <p:spPr>
          <a:prstGeom prst="rect">
            <a:avLst/>
          </a:prstGeom>
        </p:spPr>
        <p:txBody>
          <a:bodyPr/>
          <a:lstStyle/>
          <a:p>
            <a:pPr/>
            <a:r>
              <a:t>The world was now an integrated economic unit. Thereafter global economic development or its absence would, for the first time, be one story. One aspect of that global story was the emergence of a sharp Ricardian division of international labor: “tropical” regions supplied rubber, coffee, sugar, vegetable oil, cotton, and other relatively low-value agricultural products to Europe. Temperate-zone regions of expanding European settlement—the United States, Canada, Australia, New Zealand, Argentina, Chile, Uruguay, the Ukraine, and perhaps South Africa—produced and shipped staple grains, meats, and wool to Europe. German farmers found themselves with new competitors, and not just from the Americas: as much came in the form of Russian grain shipped from Odessa. Western Europe (and also the United States Northeast: industrial supplies and materials would rise to be fully half of U.S. exports by 1910) paid for its imports by exporting manufactured goods.</a:t>
            </a:r>
          </a:p>
          <a:p>
            <a:pPr/>
          </a:p>
          <a:p>
            <a:pPr/>
            <a:r>
              <a:t>With the greatly increased speed of transmitting information, the greatly lowered cost of transporting people and the knowledge inside their heads, and the greatly lowered cost of transporting machines and the knowledge embodied in them, it seems as though, for the first time in history, it ought to have been possible to apply any productive technology known to humanity in any corner of the world. Keeping the machines working had been unachievable in the first quarter of the nineteenth century, when all of the first Khedive of Egypt Muhammed Ali’s desire and will to turn Egypt into a center of textile manufacture so that his grandchildren would not be the puppets of French bankers and British proconsuls. His textile factories stopped working. And his grandson the Khedive Ismail indeed became the puppet of French bankers and British proconsuls.</a:t>
            </a:r>
          </a:p>
          <a:p>
            <a:pPr/>
          </a:p>
          <a:p>
            <a:pPr/>
            <a:r>
              <a:t>But by the end of the 1800s that possibility seemed within reach. Then there were textile factories in Mumbai, Calcutta, Shanghai, Capetown, and Tokyo as well as in Manchester and Brussels. The core committed resources—capital, skilled and unskilled labor, organization, and demand, the last through its need for and willingness to buy peripheral products. Before 1870 Western Europe’s staple imports were limited to cotton, tobacco, sugar, and wool—with a little palm oil, furs, hides, tea, and coffee as well: luxuries, not necessities or even conveniences. After 1870 technology demanded oil for diesel and gasoline engines, nitrate fertilizers for, fields, copper wiring, and rubber tires. And even without new technologies the much-richer post-1870 North Atlantic core’s demand for cocoa, tea, coffee, silk, jute, palm oil, and other tropical products skyrocketed. Commodity demand and industrial technology transfer ought to have seen the world start to draw together.</a:t>
            </a:r>
          </a:p>
          <a:p>
            <a:pPr/>
          </a:p>
          <a:p>
            <a:pPr/>
            <a:r>
              <a:t>As Arthur Lewis put it, the net effect of the coming of a single economic world was to enable a great many countries and regions to jump on the “escalator, taking countries to ever higher levels of output per head.” Yet Lewis judges only six countries fully on the escalator of modern economic growth as of 1870. </a:t>
            </a:r>
          </a:p>
          <a:p>
            <a:pPr/>
          </a:p>
          <a:p>
            <a:pPr/>
            <a:r>
              <a:t>It is understandable that China, India, and the other regions of what would become the post-World War II third world did not produce and export the relatively high-value commodities like wheat and wool exported by temperate settler economies: agricultural productivity was too low, and climate was unfavorable. It is understandable why–with heavy downward pressure put on wages in Malaysia, Kenya, and Colombia by migration and threatened migration from China and India–the prices of the export commodities that they did produce were and remained relatively low.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Shape 769"/>
          <p:cNvSpPr/>
          <p:nvPr>
            <p:ph type="sldImg"/>
          </p:nvPr>
        </p:nvSpPr>
        <p:spPr>
          <a:prstGeom prst="rect">
            <a:avLst/>
          </a:prstGeom>
        </p:spPr>
        <p:txBody>
          <a:bodyPr/>
          <a:lstStyle/>
          <a:p>
            <a:pPr/>
          </a:p>
        </p:txBody>
      </p:sp>
      <p:sp>
        <p:nvSpPr>
          <p:cNvPr id="770" name="Shape 770"/>
          <p:cNvSpPr/>
          <p:nvPr>
            <p:ph type="body" sz="quarter" idx="1"/>
          </p:nvPr>
        </p:nvSpPr>
        <p:spPr>
          <a:prstGeom prst="rect">
            <a:avLst/>
          </a:prstGeom>
        </p:spPr>
        <p:txBody>
          <a:bodyPr/>
          <a:lstStyle/>
          <a:p>
            <a:pPr/>
            <a:r>
              <a:t>What is more puzzling is why industrialization did not spread much more rapidly to the future third world in the years before World War I. After all, the example of the industrial core seemed easy to follow. Inventing the technologies of the original industrial revolution–steam power, spinning mills, automatic looms, iron- and steel-making, and railroad-building–had required many independent strokes of genius. But copying the technologies did not, especially when you could buy and cheaply ship industrial capital goods made in the same New and Old England machine shops that supplied the industries of England and of America.</a:t>
            </a:r>
          </a:p>
          <a:p>
            <a:pPr/>
          </a:p>
          <a:p>
            <a:pPr/>
            <a:r>
              <a:t>If Ford could redesign production so that unskilled assembly line workers do what skilled craftsmen used to do, why couldn’t Ford also—or someone else—redesign production so that it can be carried out by low wage Peruvians or Poles or Kenyans rather than by Americans, who even by 1914 were extraordinarily expensive labor by world standards?</a:t>
            </a:r>
          </a:p>
          <a:p>
            <a:pPr/>
          </a:p>
          <a:p>
            <a:pPr/>
            <a:r>
              <a:t>Political risks? The advantages to being near your machine suppliers and near other factories making similar products? The need to have specialists close at hand to fix the many things that can go wrong? We understand far too little about why the pace of technological diffusion out of the industrial core was so slow back before World War I. “Peripheral” economies did a superb job at specializing in plantation agriculture for export. They did a bad job at creating modern manufacturing industries that could have also turned their low relative wages into a durable source of comparative advantage.</a:t>
            </a:r>
          </a:p>
          <a:p>
            <a:pPr/>
          </a:p>
          <a:p>
            <a:pPr/>
            <a:r>
              <a:t>It remains a great puzzle to me. When my classes ask, I say that Britain’s (and then America’s, and then Germany’s) initial cost advantage was so huge that it would have required high tariffs indeed in order to nurture “infant industries” in manufacturing. I say that colonial rulers refused to let the colonized do so. I say that the ideological dominance of free trade kept many others from even considering that perhaps a Hamiltonian “developmental state” approach might benefit their economies in the long run. But I do not claim to understand.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What the gods do is that they improve the lot of the people in Uruk by distracting Gilgamesh. They give him other things to do, so that he will leave the people of Uruk alone and not oppress them. They set in motion the first male-bonding buddy story.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What the gods do in response to the cries of the people of Uruk for them to do something is not to reform the institutions of the polity of Uruk or to smack Gilgamesh down. Instead, they create a buddy for Gilgamesh: Enkidu. Gilgamesh and Enkidu fight, and then they bond, and then they become best friends, and then they have adventures and go on quests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By the end of the story Enkidu has died, Gilgamesh has learned about how humanity survived the great worldwide flood, a  barmaid has given him lessons in Epicurean philosophy, the serpent has taken something immensely valuable away from humanity, and Gilgamesh has experienced personal growth: he is a much wiser—and much better—king.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Read it. It is a great story.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Gilgamesh remains king: Uruk remains a polity of gross inequality.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Shape 776"/>
          <p:cNvSpPr/>
          <p:nvPr>
            <p:ph type="sldImg"/>
          </p:nvPr>
        </p:nvSpPr>
        <p:spPr>
          <a:prstGeom prst="rect">
            <a:avLst/>
          </a:prstGeom>
        </p:spPr>
        <p:txBody>
          <a:bodyPr/>
          <a:lstStyle/>
          <a:p>
            <a:pPr/>
          </a:p>
        </p:txBody>
      </p:sp>
      <p:sp>
        <p:nvSpPr>
          <p:cNvPr id="777" name="Shape 777"/>
          <p:cNvSpPr/>
          <p:nvPr>
            <p:ph type="body" sz="quarter" idx="1"/>
          </p:nvPr>
        </p:nvSpPr>
        <p:spPr>
          <a:prstGeom prst="rect">
            <a:avLst/>
          </a:prstGeom>
        </p:spPr>
        <p:txBody>
          <a:bodyPr/>
          <a:lstStyle/>
          <a:p>
            <a:pPr/>
            <a:r>
              <a:t>Time to review the Big Ideas of the history of the Long 20th Century:</a:t>
            </a:r>
          </a:p>
          <a:p>
            <a:pPr/>
          </a:p>
          <a:p>
            <a:pPr/>
            <a:r>
              <a:t>In the Long 20th Century from 1870-2016:</a:t>
            </a:r>
          </a:p>
          <a:p>
            <a:pPr/>
          </a:p>
          <a:p>
            <a:pPr/>
            <a:r>
              <a:t>Science reaches critical mass and from it springs engineering: All of the engineering subdisciplines, Including the management of human resources and of organizations. </a:t>
            </a:r>
          </a:p>
          <a:p>
            <a:pPr/>
          </a:p>
          <a:p>
            <a:pPr/>
            <a:r>
              <a:t>From a liberal political order spring national and then the global market economy. </a:t>
            </a:r>
          </a:p>
          <a:p>
            <a:pPr/>
          </a:p>
          <a:p>
            <a:pPr/>
            <a:r>
              <a:t>And from engineering and the market then, since 1870, springs enormous wealth.</a:t>
            </a:r>
          </a:p>
          <a:p>
            <a:pPr/>
          </a:p>
          <a:p>
            <a:pPr/>
            <a:r>
              <a:t>The pace of growth of the value of the useful ideas stock quadruples looking across 1870: 1870-2016 sees growth at 2%/yr plus; In contrast to 0.5%/yr or so of the Industrial Revolution age 1770-1870; In contrast to the 0.15%/yr or so of the Commercial Revolution age 1500-1770; In contrast to the 0.035%/yr or so of the Agrarian age pre-1500</a:t>
            </a:r>
          </a:p>
          <a:p>
            <a:pPr/>
          </a:p>
          <a:p>
            <a:pPr/>
            <a:r>
              <a:t>Nine aspects of 1870-2016 economic history are worth keeping permanenty in your brain:</a:t>
            </a:r>
          </a:p>
          <a:p>
            <a:pPr/>
            <a:r>
              <a:t>	1.	Post-1870 history has been economic…</a:t>
            </a:r>
          </a:p>
          <a:p>
            <a:pPr/>
            <a:r>
              <a:t>	2.	Explosion of wealth…</a:t>
            </a:r>
          </a:p>
          <a:p>
            <a:pPr/>
            <a:r>
              <a:t>	3.	Cornucopia of technology…</a:t>
            </a:r>
          </a:p>
          <a:p>
            <a:pPr/>
            <a:r>
              <a:t>	4.	Demographic transition…</a:t>
            </a:r>
          </a:p>
          <a:p>
            <a:pPr/>
            <a:r>
              <a:t>	5.	Feminist revolution…</a:t>
            </a:r>
          </a:p>
          <a:p>
            <a:pPr/>
            <a:r>
              <a:t>	6.	Empowered tyrannies…</a:t>
            </a:r>
          </a:p>
          <a:p>
            <a:pPr/>
            <a:r>
              <a:t>	7.	Wealth gulfs…</a:t>
            </a:r>
          </a:p>
          <a:p>
            <a:pPr/>
            <a:r>
              <a:t>	8.	Inclusion and hierarchy attenuation…</a:t>
            </a:r>
          </a:p>
          <a:p>
            <a:pPr/>
            <a:r>
              <a:t>	9.	Mismanagement and insecurity…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a very close and intimate connection in the agrarian age between gross inequality and high patriarchy. Agrarian age inequality is literally inscribed in our genes.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is an elementary fact of our genetics that there is a small proportion of our genome—the mitochondrial DNA genome—that we inherit only from our mothers. Thus we can trace descent back through the exclusively female line, and by looking at the amount of mutations and genetic divergence in a human population today in that portion of the genome, determine the effective female population size of the human race back in the past all the way back to mitochondrial Eve: the woman who is the mother's mother's mother's... mother's mother's mother of us all.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It is an elementary fact of our genetics that there is a small proportion of every male's genome—the y-chromosome genome—that we inherit only from our fathers. Thus we can trace descent of males back through the exclusively male line, and by looking at the amount of mutations and genetic divergence in a human population today in that portion of the genome, determine the effective male population size of the human race back in the past all the way back to y-chromosome Adam: the father who is our father's father's father's... father's father's father of us all.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When we do this, we find something going on between the years -5000 and -2000 according to our calendar: the effective female population size becomes much much much much larger than the effective male population size, and then they resume the rough equality that they had had before the year -5000 and since the year -2000. But in between, well, the overwhelming bulk of women are having daughters who have daughters... whose daughters' daughters' daughters are among us. A smaller percentage of men are. Only a small proportion of men breed, and then their sons breed and their sons breed, so that the chain is such that their sons'... son's sons are among us.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This is polygyny: one man, many wives—and lots of men with no wives and little sexual access to women. This is the Biblical Patriarch Jacob: 13 children with two wives and two concubines. Jacob and Leah's children were Reuben, Simeon, Levi, Judah Issachar, Zebulun, and Dina; Jacob and Rachel's children were Joseph and Benjamin; Jacob and Zilpah's children were Gad and Asher, and Jacob and Bilhah's children were Dan and Naphtali. And somewhere in the neighborhood there were three men—unnamed—who were without wives, and without children. Leah, Rachel, Zilpah, and Bilhah's mitochondrial DNA lineages were passed down. The three nameless men's y-chromosome lineages were not: only Jacob's was.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Maintaining polygyny for a number of generations requires great social pressure and great societal inequality among men. It also requires a great deal of subservience among women. Back in the age -5000 to -2000, women were, to a substantial degree, property: the property of their fathers, and then of those in the patriarchal polygynous network who gained control over them. And back in the age -5000 to -2000, a great many men were without resources‚ for the overwhelming majority of men would, if they had resources to deploy to attain any form of social power, would have chosen to use those resources to marry. And yet many of them could not do so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What was human life and human inequality like back in this patriarchal age? What brought it on? What made it come to an end?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 parenthesis: when you listen to a discussion of inequality, you may hear lots of references to something called the "Gini Coefficient". What is this Gini Coefficient?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is a number describing and summarizing a society's inequality —a number that I find I have a very hard time grasping, a hard time understanding what saying "this society's Gini is X" really means. It is not intuitive to me.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Here are some facts to give you some intuition: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If the bottom 3/4 of a population got 1/4 of the income and the top 1/4 got the rest, and if income were evenly distributed within the bottom 3/4 and within the top 1/4, the Gini coefficient would be 0.5.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2. If the bottom 2/3 got 1/3 of the income and the top 1/3 got the rest, and if it were evenly distributed within the bottom 2/3 and within the top 1/3, the Gini would be 0.33.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Gini is income, not status or power: the 4 million slaves in the United States in 1860 would have objected most strongly to claims that the United States was then no more unequal than Britain. Yet that is what the Gini coefficient calculated from the income distribution shows.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If you were to think like utilitarian, and assume that each doubling of income is equally valuable in a utilitarian sense, then a move from a Gini of 0.5 to 0.33 would be, in terms of its effects on total societal utility, like a 30% boost to everyone's income.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Agrarian age economies look to have been about 80% as unequal as they could have possibly been. Inequality in poor agrarian age economies cannot have been too great. Why not? Because they were very poor. Hence if income inequality was too great, then poor and working-class women would have been too skinny to ovulate and poor children so malnourished as to have compromised their immune systems. In that case they die, and so “decrease the surplus population”. And so the society dies out—or becomes less unequal.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our modern societies are, typically, as unequal or more unequal than agrarian age societies.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should this surprise us? Our rich today have enormous opportunities to spend their wealth on things that please and delight them. But back in the old days—well, consider Gilgamesh. 2/3 god and 1/3 man. Maginificent and glorious shepherd of his people. Yet his wealth could be used pretty much to eat meat, drink beer, ensure that the wool he wore was made soft. For him to even have cederwood planks to use in construction for his royal apartments required a major military expedition, and the slaying of a monster.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But is this valuing income and valuing the amount of resources people consume the right way to look at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Poor people living at subsistence back in agrarian age economies must have been under awful a lot of societal pressure in order for an unequal income distribution to have been maintained.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thugs-with-spears then had to tax it, or collect it in rent.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so they will be hungry all the time—that is difficult.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their children will be malnourished and crying all the time—that is difficult.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Let me very briefly summarize the shifts in American inequality since 1725:</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America of the European settlers was initially, in the 1600s and 1700s, not too unequal a place, as far as agrarian age preindustrial and then early industrial economies were concerned.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Of course all of this is for white males, as pretty much the only people who fully counted. Slaves were unequal. Women were unequal. Amerindians—if they had survived the plagues and the wars and the forced migrations—were unequal. Even among white men, non-slaveholders in the slave south had very little societal power: If they ran their own farms, they had to sell their produce into a market in which slave-grown corn and slave-raised pigs were determining the prices that they could get. If they sought to work for others, they had to sell their labor into a market in which their potential employers' competitors would be using and driving their slaves with the whip, and thus pushing down the wages that their own employers could afford to pay.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All that said, the top one percent of white males in colonial and early federal America had maybe 8 to 10 times the average, rather than a perhaps more typical 15 to 30 times the average. (Today in the United States the top 1% of households—those households with income more than $500,000 a year—make 20 times the average.)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coming of emancipation in 1863 and 1865 was a huge thing for economic and social equality. The coming of feminism, even early feminism, was a substantial thing for social equality if not for economic.</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As far as economic equality and inequality are concerned, the post-Civil War to 1929 runup in inequality was very substantial. It changed the character of the country. Then the 1930s in the 1940s saw a great compression of wages, salaries, incomes, and wealth. After World War II the United States was, for white males, much more of a middle-class society than it had been in the First Gilded Age from 1890 to 1929.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then the second Gilded Age began. Inequality has risen at what looks to be a historically unprecedented pace since the inauguration of Ronald Reagan in 1981. We now live in the high Second Gilded Age, with income and wealth inequality as great as or greater than it has even been before in America.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Here we see the income shares of the top tenth of Americans. These are taxpaying household units, as calculated by Thomas Piketty and Emmanuel Saez from United States Internal Revenue Service records. Now the top 10th is not a constant group: over their lives a quarter of people will spend at least two years in the top 10th. My wife and I did not hit the top 10th of household incomes until we were 28—but we have not been out of it since, and do not expect to be out of the top 10th as far as incomes are concerned until we hit our 70s, and then if we do fall out of the top 10th it will probably be because we have delayed realization of our capital gains on our assets.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Here we can clearly see the First Gilded Age, the Great Compression—in these data  coming at the start of World War II—and then the 40 years of the-social democratic middle-class society. This last era was then followed by the post-Reagan inauguration coming of the second Gilded Age, and our attainment today of previously unseen levels of American inequality.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Note that in the later stages of the social-democratic era and throughout the coming of the Second Gilded Age, societal and economic equality has been increasing substantially along the dimensions of race and gender. Women make a lot more today then they did in the 1960s, and have much greater job opportunities. The gap at any particular income percentile between native-born whites on the one hand and African-Americans and Hispanic-Americans on the other has also shrunk substantially. It is the income percentiles, both within groups and for the country as a whole, that have pulled themselves much further apart.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These annual income numbers are not the income numbers we would really want to have for studying inequality. We wouldwant inequality in life chances beforehand and in life outcomes afterwards, looking over lifespans as a whole. We do know that social and economic mobility within groups has fallen considerably since the 1960s, as well as the income gradient steepening massively.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delong-baumol.pdf" TargetMode="External"/><Relationship Id="rId3" Type="http://schemas.openxmlformats.org/officeDocument/2006/relationships/hyperlink" Target="https://www.piie.com/blogs/realtime-economic-issues-watch/everything-you-know-about-cross-country-convergence-now-wrong" TargetMode="External"/><Relationship Id="rId4" Type="http://schemas.openxmlformats.org/officeDocument/2006/relationships/hyperlink" Target="https://github.com/braddelong/public-files/blob/master/econ-135-lecture-15.pptx" TargetMode="External"/><Relationship Id="rId5" Type="http://schemas.openxmlformats.org/officeDocument/2006/relationships/hyperlink" Target="https://bcourses.berkeley.edu/courses/1487685/assignments/8082488" TargetMode="External"/><Relationship Id="rId6" Type="http://schemas.openxmlformats.org/officeDocument/2006/relationships/hyperlink" Target="https://github.com/braddelong/public-files/blob/master/econ-135-lecture-16.pptx" TargetMode="External"/><Relationship Id="rId7" Type="http://schemas.openxmlformats.org/officeDocument/2006/relationships/hyperlink" Target="https://delong.typepad.com/sdj/2008/04/w-arthur-lewis.html" TargetMode="External"/><Relationship Id="rId8" Type="http://schemas.openxmlformats.org/officeDocument/2006/relationships/hyperlink" Target="https://github.com/braddelong/public-files/blob/master/econ-135-lecture-17.pptx" TargetMode="External"/><Relationship Id="rId9" Type="http://schemas.openxmlformats.org/officeDocument/2006/relationships/hyperlink" Target="https://delong.typepad.com/files/mokyr-lever-europe.pdf" TargetMode="External"/><Relationship Id="rId10" Type="http://schemas.openxmlformats.org/officeDocument/2006/relationships/hyperlink" Target="https://delong.typepad.com/files/coatsworth-institutions.pdf"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5.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89.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90.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0.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6.pptx" TargetMode="Externa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92.png"/><Relationship Id="rId5" Type="http://schemas.openxmlformats.org/officeDocument/2006/relationships/audio" Target="../media/media14.m4a"/><Relationship Id="rId6" Type="http://schemas.microsoft.com/office/2007/relationships/media" Target="../media/media14.m4a"/><Relationship Id="rId7" Type="http://schemas.openxmlformats.org/officeDocument/2006/relationships/image" Target="../media/image10.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10.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10.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10.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10.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10.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10.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0.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10.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10.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audio" Target="../media/media24.m4a"/><Relationship Id="rId4" Type="http://schemas.microsoft.com/office/2007/relationships/media" Target="../media/media24.m4a"/><Relationship Id="rId5" Type="http://schemas.openxmlformats.org/officeDocument/2006/relationships/image" Target="../media/image10.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jasoncolavito.com/epic-of-gilgamesh.html" TargetMode="External"/><Relationship Id="rId4" Type="http://schemas.openxmlformats.org/officeDocument/2006/relationships/image" Target="../media/image9.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10.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10.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audio" Target="../media/media27.m4a"/><Relationship Id="rId4" Type="http://schemas.microsoft.com/office/2007/relationships/media" Target="../media/media27.m4a"/><Relationship Id="rId5" Type="http://schemas.openxmlformats.org/officeDocument/2006/relationships/image" Target="../media/image10.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audio" Target="../media/media28.m4a"/><Relationship Id="rId4" Type="http://schemas.microsoft.com/office/2007/relationships/media" Target="../media/media28.m4a"/><Relationship Id="rId5" Type="http://schemas.openxmlformats.org/officeDocument/2006/relationships/image" Target="../media/image10.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audio" Target="../media/media29.m4a"/><Relationship Id="rId4" Type="http://schemas.microsoft.com/office/2007/relationships/media" Target="../media/media29.m4a"/><Relationship Id="rId5" Type="http://schemas.openxmlformats.org/officeDocument/2006/relationships/image" Target="../media/image10.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audio" Target="../media/media30.m4a"/><Relationship Id="rId4" Type="http://schemas.microsoft.com/office/2007/relationships/media" Target="../media/media30.m4a"/><Relationship Id="rId5"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www.bibleorigins.net/illustrationofGilgameshAndEnkidu.html" TargetMode="External"/><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logarithmichistory.wordpress.com/2015/09/27/the-patriarchal-age/" TargetMode="External"/><Relationship Id="rId4" Type="http://schemas.openxmlformats.org/officeDocument/2006/relationships/hyperlink" Target="http://genome.cshlp.org/content/early/2015/03/13/gr.186684.114.full.pdf" TargetMode="External"/><Relationship Id="rId5" Type="http://schemas.openxmlformats.org/officeDocument/2006/relationships/image" Target="../media/image12.png"/><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onlinelibrary.wiley.com/doi/10.1111/j.1468-0297.2010.02403.x/full" TargetMode="External"/><Relationship Id="rId4" Type="http://schemas.openxmlformats.org/officeDocument/2006/relationships/image" Target="../media/image14.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voxeu.org/article/american-growth-and-inequality-1700" TargetMode="External"/><Relationship Id="rId4" Type="http://schemas.openxmlformats.org/officeDocument/2006/relationships/image" Target="../media/image15.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 Id="rId3" Type="http://schemas.openxmlformats.org/officeDocument/2006/relationships/image" Target="../media/image2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www.nytimes.com/interactive/2020/us/coronavirus-us-cases.html" TargetMode="External"/><Relationship Id="rId6" Type="http://schemas.openxmlformats.org/officeDocument/2006/relationships/image" Target="../media/image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41.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57.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9.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9.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43.png"/><Relationship Id="rId6" Type="http://schemas.openxmlformats.org/officeDocument/2006/relationships/image" Target="../media/image44.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76.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62158">
              <a:spcBef>
                <a:spcPts val="0"/>
              </a:spcBef>
              <a:buSzTx/>
              <a:buFont typeface="Arial"/>
              <a:buNone/>
              <a:defRPr b="1" sz="1316">
                <a:uFill>
                  <a:solidFill>
                    <a:srgbClr val="000000"/>
                  </a:solidFill>
                </a:uFill>
                <a:latin typeface="+mj-lt"/>
                <a:ea typeface="+mj-ea"/>
                <a:cs typeface="+mj-cs"/>
                <a:sym typeface="Helvetica"/>
              </a:defRPr>
            </a:pPr>
            <a:r>
              <a:t>15. T Mar 17: 4.4. Convergence and Its Absence</a:t>
            </a:r>
          </a:p>
          <a:p>
            <a:pPr marL="137977" indent="-137977" defTabSz="262158">
              <a:spcBef>
                <a:spcPts val="0"/>
              </a:spcBef>
              <a:buSzPct val="100000"/>
              <a:defRPr b="1" sz="1128">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J. Bradford DeLong (1986): Productivity Growth, Convergence, and Welfare: Comment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https://github.com/braddelong/public-files/blob/master/delong-baumol.pdf&gt;</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Dev Patel, Justin Sandefur, and Arvind Subramanian (2019): Everything You Know about Cross-Country Convergence Is (Now) Wrong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https://www.piie.com/blogs/realtime-economic-issues-watch/everything-you-know-about-cross-country-convergence-now-wrong</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https://github.com/braddelong/public-files/blob/master/econ-135-lecture-15.pptx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7 (6 pts):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https://bcourses.berkeley.edu/courses/1487685/assignments/8082488</a:t>
            </a:r>
            <a:r>
              <a:rPr b="0">
                <a:latin typeface="Times New Roman"/>
                <a:ea typeface="Times New Roman"/>
                <a:cs typeface="Times New Roman"/>
                <a:sym typeface="Times New Roman"/>
              </a:rPr>
              <a:t>&gt; Tell Us What Is Happening to You, and What You Wish For; due Mar 20</a:t>
            </a:r>
            <a:endParaRPr>
              <a:latin typeface="Times New Roman"/>
              <a:ea typeface="Times New Roman"/>
              <a:cs typeface="Times New Roman"/>
              <a:sym typeface="Times New Roman"/>
            </a:endParaRPr>
          </a:p>
          <a:p>
            <a:pPr marL="0" indent="0" defTabSz="262158">
              <a:spcBef>
                <a:spcPts val="0"/>
              </a:spcBef>
              <a:buSzTx/>
              <a:buFont typeface="Arial"/>
              <a:buNone/>
              <a:defRPr b="1" sz="1316">
                <a:uFill>
                  <a:solidFill>
                    <a:srgbClr val="000000"/>
                  </a:solidFill>
                </a:uFill>
                <a:latin typeface="+mj-lt"/>
                <a:ea typeface="+mj-ea"/>
                <a:cs typeface="+mj-cs"/>
                <a:sym typeface="Helvetica"/>
              </a:defRPr>
            </a:pPr>
          </a:p>
          <a:p>
            <a:pPr marL="0" indent="0" defTabSz="262158">
              <a:spcBef>
                <a:spcPts val="0"/>
              </a:spcBef>
              <a:buSzTx/>
              <a:buFont typeface="Arial"/>
              <a:buNone/>
              <a:defRPr b="1" sz="1316">
                <a:uFill>
                  <a:solidFill>
                    <a:srgbClr val="000000"/>
                  </a:solidFill>
                </a:uFill>
                <a:latin typeface="+mj-lt"/>
                <a:ea typeface="+mj-ea"/>
                <a:cs typeface="+mj-cs"/>
                <a:sym typeface="Helvetica"/>
              </a:defRPr>
            </a:pPr>
            <a:r>
              <a:t>16. Th Mar 19: 4.5. Inequality and Plutocracy</a:t>
            </a:r>
          </a:p>
          <a:p>
            <a:pPr marL="114981" indent="-114981" defTabSz="262158">
              <a:spcBef>
                <a:spcPts val="0"/>
              </a:spcBef>
              <a:buSzPct val="100000"/>
              <a:defRPr b="1" sz="1128">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https://github.com/braddelong/public-files/blob/master/econ-135-lecture-16.pptx</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7 (6 pts):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https://bcourses.berkeley.edu/courses/1487685/assignments/8082488</a:t>
            </a:r>
            <a:r>
              <a:rPr b="0">
                <a:latin typeface="Times New Roman"/>
                <a:ea typeface="Times New Roman"/>
                <a:cs typeface="Times New Roman"/>
                <a:sym typeface="Times New Roman"/>
              </a:rPr>
              <a:t>&gt; Tell Us What Is Happening to You, and What You Wish For; due Mar 20</a:t>
            </a:r>
            <a:endParaRPr>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Start</a:t>
            </a:r>
            <a:r>
              <a:rPr>
                <a:latin typeface="Times New Roman"/>
                <a:ea typeface="Times New Roman"/>
                <a:cs typeface="Times New Roman"/>
                <a:sym typeface="Times New Roman"/>
              </a:rPr>
              <a:t>: </a:t>
            </a:r>
            <a:r>
              <a:rPr b="0">
                <a:latin typeface="Times New Roman"/>
                <a:ea typeface="Times New Roman"/>
                <a:cs typeface="Times New Roman"/>
                <a:sym typeface="Times New Roman"/>
              </a:rPr>
              <a:t>Assignment 8: character of modern economic growth paper; due Mar 25</a:t>
            </a:r>
            <a:endParaRPr>
              <a:latin typeface="Times New Roman"/>
              <a:ea typeface="Times New Roman"/>
              <a:cs typeface="Times New Roman"/>
              <a:sym typeface="Times New Roman"/>
            </a:endParaRPr>
          </a:p>
          <a:p>
            <a:pPr marL="0" indent="0" defTabSz="262158">
              <a:spcBef>
                <a:spcPts val="0"/>
              </a:spcBef>
              <a:buSzTx/>
              <a:buFont typeface="Arial"/>
              <a:buNone/>
              <a:defRPr sz="1316">
                <a:uFill>
                  <a:solidFill>
                    <a:srgbClr val="000000"/>
                  </a:solidFill>
                </a:uFill>
                <a:latin typeface="+mj-lt"/>
                <a:ea typeface="+mj-ea"/>
                <a:cs typeface="+mj-cs"/>
                <a:sym typeface="Helvetica"/>
              </a:defRPr>
            </a:pPr>
          </a:p>
          <a:p>
            <a:pPr marL="0" indent="0" defTabSz="262158">
              <a:spcBef>
                <a:spcPts val="0"/>
              </a:spcBef>
              <a:buSzTx/>
              <a:buFont typeface="Arial"/>
              <a:buNone/>
              <a:defRPr b="1" sz="1316">
                <a:uFill>
                  <a:solidFill>
                    <a:srgbClr val="000000"/>
                  </a:solidFill>
                </a:uFill>
                <a:latin typeface="+mj-lt"/>
                <a:ea typeface="+mj-ea"/>
                <a:cs typeface="+mj-cs"/>
                <a:sym typeface="Helvetica"/>
              </a:defRPr>
            </a:pPr>
            <a:r>
              <a:t>17. Tu Mar 31: 4.6. The Development of Underdevelopment</a:t>
            </a:r>
          </a:p>
          <a:p>
            <a:pPr marL="137977" indent="-137977" defTabSz="262158">
              <a:spcBef>
                <a:spcPts val="0"/>
              </a:spcBef>
              <a:buSzPct val="100000"/>
              <a:defRPr b="1" sz="1128">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 W. Arthur Lewis (1978): Evolution of the International Economic Order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https://delong.typepad.com/sdj/2008/04/w-arthur-lewis.html</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https://github.com/braddelong/public-files/blob/master/econ-135-lecture-17.pptx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8: post-1500 growth accelerations paper; due Apr 1</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9: character of modern economic growth paper; due Apr 8</a:t>
            </a:r>
            <a:endParaRPr b="0">
              <a:latin typeface="Times New Roman"/>
              <a:ea typeface="Times New Roman"/>
              <a:cs typeface="Times New Roman"/>
              <a:sym typeface="Times New Roman"/>
            </a:endParaRPr>
          </a:p>
          <a:p>
            <a:pPr marL="0" indent="0" defTabSz="262158">
              <a:spcBef>
                <a:spcPts val="0"/>
              </a:spcBef>
              <a:buSzTx/>
              <a:buFont typeface="Arial"/>
              <a:buNone/>
              <a:defRPr b="1" sz="1316">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62158">
              <a:spcBef>
                <a:spcPts val="0"/>
              </a:spcBef>
              <a:buSzTx/>
              <a:buFont typeface="Arial"/>
              <a:buNone/>
              <a:defRPr b="1" sz="1316">
                <a:uFill>
                  <a:solidFill>
                    <a:srgbClr val="000000"/>
                  </a:solidFill>
                </a:uFill>
                <a:latin typeface="+mj-lt"/>
                <a:ea typeface="+mj-ea"/>
                <a:cs typeface="+mj-cs"/>
                <a:sym typeface="Helvetica"/>
              </a:defRPr>
            </a:pPr>
            <a:r>
              <a:t>18. Th Apr 2: Touring the Continents: 5.1. Western Europe, North America, and South America</a:t>
            </a:r>
          </a:p>
          <a:p>
            <a:pPr marL="114981" indent="-114981" defTabSz="262158">
              <a:spcBef>
                <a:spcPts val="0"/>
              </a:spcBef>
              <a:buSzPct val="100000"/>
              <a:defRPr b="1" sz="1128">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p>
        </p:txBody>
      </p:sp>
      <p:sp>
        <p:nvSpPr>
          <p:cNvPr id="73"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315468">
              <a:defRPr sz="4100">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Catch Our Breath…"/>
          <p:cNvSpPr txBox="1"/>
          <p:nvPr>
            <p:ph type="title"/>
          </p:nvPr>
        </p:nvSpPr>
        <p:spPr>
          <a:xfrm>
            <a:off x="276457" y="-3"/>
            <a:ext cx="8572501" cy="1270005"/>
          </a:xfrm>
          <a:prstGeom prst="rect">
            <a:avLst/>
          </a:prstGeom>
        </p:spPr>
        <p:txBody>
          <a:bodyPr/>
          <a:lstStyle/>
          <a:p>
            <a:pPr/>
            <a:r>
              <a:t>Notes</a:t>
            </a:r>
          </a:p>
        </p:txBody>
      </p:sp>
      <p:sp>
        <p:nvSpPr>
          <p:cNvPr id="109"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110"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Review: Long-Run Patterns: Global h, g, &amp; n"/>
          <p:cNvSpPr txBox="1"/>
          <p:nvPr>
            <p:ph type="title" idx="4294967295"/>
          </p:nvPr>
        </p:nvSpPr>
        <p:spPr>
          <a:xfrm>
            <a:off x="277663" y="-2"/>
            <a:ext cx="8572501" cy="1270003"/>
          </a:xfrm>
          <a:prstGeom prst="rect">
            <a:avLst/>
          </a:prstGeom>
        </p:spPr>
        <p:txBody>
          <a:bodyPr lIns="45718" tIns="45718" rIns="45718" bIns="45718"/>
          <a:lstStyle/>
          <a:p>
            <a:pPr defTabSz="288036">
              <a:defRPr sz="3700">
                <a:uFill>
                  <a:solidFill>
                    <a:srgbClr val="000000"/>
                  </a:solidFill>
                </a:uFill>
                <a:latin typeface="Calibri"/>
                <a:ea typeface="Calibri"/>
                <a:cs typeface="Calibri"/>
                <a:sym typeface="Calibri"/>
              </a:defRPr>
            </a:pPr>
            <a:r>
              <a:t>Review: Long-Run Patterns: Global </a:t>
            </a:r>
            <a:r>
              <a:rPr i="1"/>
              <a:t>h</a:t>
            </a:r>
            <a:r>
              <a:t>, </a:t>
            </a:r>
            <a:r>
              <a:rPr i="1"/>
              <a:t>g</a:t>
            </a:r>
            <a:r>
              <a:t>, &amp; </a:t>
            </a:r>
            <a:r>
              <a:rPr i="1"/>
              <a:t>n</a:t>
            </a:r>
          </a:p>
        </p:txBody>
      </p:sp>
      <p:pic>
        <p:nvPicPr>
          <p:cNvPr id="555" name="Image" descr="Image"/>
          <p:cNvPicPr>
            <a:picLocks noChangeAspect="1"/>
          </p:cNvPicPr>
          <p:nvPr/>
        </p:nvPicPr>
        <p:blipFill>
          <a:blip r:embed="rId2">
            <a:extLst/>
          </a:blip>
          <a:stretch>
            <a:fillRect/>
          </a:stretch>
        </p:blipFill>
        <p:spPr>
          <a:xfrm>
            <a:off x="277662" y="1270000"/>
            <a:ext cx="8178802" cy="4508500"/>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Long-Run Patterns: “Western” h, g &amp; n"/>
          <p:cNvSpPr txBox="1"/>
          <p:nvPr>
            <p:ph type="title" idx="4294967295"/>
          </p:nvPr>
        </p:nvSpPr>
        <p:spPr>
          <a:xfrm>
            <a:off x="277663" y="-2"/>
            <a:ext cx="8572501" cy="1270003"/>
          </a:xfrm>
          <a:prstGeom prst="rect">
            <a:avLst/>
          </a:prstGeom>
        </p:spPr>
        <p:txBody>
          <a:bodyPr lIns="45718" tIns="45718" rIns="45718" bIns="45718"/>
          <a:lstStyle/>
          <a:p>
            <a:pPr defTabSz="288036">
              <a:defRPr sz="3700">
                <a:solidFill>
                  <a:srgbClr val="000080"/>
                </a:solidFill>
                <a:uFill>
                  <a:solidFill>
                    <a:srgbClr val="000000"/>
                  </a:solidFill>
                </a:uFill>
                <a:latin typeface="Calibri"/>
                <a:ea typeface="Calibri"/>
                <a:cs typeface="Calibri"/>
                <a:sym typeface="Calibri"/>
              </a:defRPr>
            </a:pPr>
            <a:r>
              <a:t>Long-Run Patterns: “Western” </a:t>
            </a:r>
            <a:r>
              <a:rPr i="1"/>
              <a:t>h</a:t>
            </a:r>
            <a:r>
              <a:t>, </a:t>
            </a:r>
            <a:r>
              <a:rPr i="1"/>
              <a:t>g</a:t>
            </a:r>
            <a:r>
              <a:t> &amp; </a:t>
            </a:r>
            <a:r>
              <a:rPr i="1"/>
              <a:t>n</a:t>
            </a:r>
          </a:p>
        </p:txBody>
      </p:sp>
      <p:pic>
        <p:nvPicPr>
          <p:cNvPr id="558" name="Image" descr="Image"/>
          <p:cNvPicPr>
            <a:picLocks noChangeAspect="1"/>
          </p:cNvPicPr>
          <p:nvPr/>
        </p:nvPicPr>
        <p:blipFill>
          <a:blip r:embed="rId2">
            <a:extLst/>
          </a:blip>
          <a:stretch>
            <a:fillRect/>
          </a:stretch>
        </p:blipFill>
        <p:spPr>
          <a:xfrm>
            <a:off x="277662" y="1270000"/>
            <a:ext cx="8572502" cy="4353644"/>
          </a:xfrm>
          <a:prstGeom prst="rect">
            <a:avLst/>
          </a:prstGeom>
          <a:ln w="12700">
            <a:miter lim="400000"/>
          </a:ln>
        </p:spPr>
      </p:pic>
      <p:sp>
        <p:nvSpPr>
          <p:cNvPr id="559" name="Where does the “ρ” come from?…"/>
          <p:cNvSpPr txBox="1"/>
          <p:nvPr>
            <p:ph type="body" sz="quarter" idx="4294967295"/>
          </p:nvPr>
        </p:nvSpPr>
        <p:spPr>
          <a:xfrm>
            <a:off x="277663" y="5623643"/>
            <a:ext cx="8572501" cy="1040980"/>
          </a:xfrm>
          <a:prstGeom prst="rect">
            <a:avLst/>
          </a:prstGeom>
        </p:spPr>
        <p:txBody>
          <a:bodyPr lIns="45718" tIns="45718" rIns="45718" bIns="45718" anchor="t"/>
          <a:lstStyle/>
          <a:p>
            <a:pPr marL="0" indent="0" defTabSz="224026">
              <a:spcBef>
                <a:spcPts val="0"/>
              </a:spcBef>
              <a:buSzTx/>
              <a:buFont typeface="Arial"/>
              <a:buNone/>
              <a:defRPr b="1" sz="1100">
                <a:uFill>
                  <a:solidFill>
                    <a:srgbClr val="000000"/>
                  </a:solidFill>
                </a:uFill>
                <a:latin typeface="+mj-lt"/>
                <a:ea typeface="+mj-ea"/>
                <a:cs typeface="+mj-cs"/>
                <a:sym typeface="Helvetica"/>
              </a:defRPr>
            </a:pPr>
            <a:r>
              <a:t>Where does the “ρ” come from?</a:t>
            </a:r>
          </a:p>
          <a:p>
            <a:pPr marL="0" indent="0" defTabSz="224026">
              <a:spcBef>
                <a:spcPts val="0"/>
              </a:spcBef>
              <a:buSzTx/>
              <a:buFont typeface="Arial"/>
              <a:buNone/>
              <a:defRPr sz="1100">
                <a:uFill>
                  <a:solidFill>
                    <a:srgbClr val="000000"/>
                  </a:solidFill>
                </a:uFill>
                <a:latin typeface="Times New Roman"/>
                <a:ea typeface="Times New Roman"/>
                <a:cs typeface="Times New Roman"/>
                <a:sym typeface="Times New Roman"/>
              </a:defRPr>
            </a:pP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“Ghost acreage”—conquest and resource utilization (sugar islands, timberlands, cottonlands, etc.)</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One Figure: A Great Divergence"/>
          <p:cNvSpPr txBox="1"/>
          <p:nvPr>
            <p:ph type="title" idx="4294967295"/>
          </p:nvPr>
        </p:nvSpPr>
        <p:spPr>
          <a:xfrm>
            <a:off x="277663" y="-2"/>
            <a:ext cx="8572501" cy="1270003"/>
          </a:xfrm>
          <a:prstGeom prst="rect">
            <a:avLst/>
          </a:prstGeom>
        </p:spPr>
        <p:txBody>
          <a:bodyPr lIns="45718" tIns="45718" rIns="45718" bIns="45718"/>
          <a:lstStyle>
            <a:lvl1pPr defTabSz="333756">
              <a:defRPr sz="4300">
                <a:uFill>
                  <a:solidFill>
                    <a:srgbClr val="000000"/>
                  </a:solidFill>
                </a:uFill>
                <a:latin typeface="Calibri"/>
                <a:ea typeface="Calibri"/>
                <a:cs typeface="Calibri"/>
                <a:sym typeface="Calibri"/>
              </a:defRPr>
            </a:lvl1pPr>
          </a:lstStyle>
          <a:p>
            <a:pPr/>
            <a:r>
              <a:t>One Figure: A Great Divergence</a:t>
            </a:r>
          </a:p>
        </p:txBody>
      </p:sp>
      <p:sp>
        <p:nvSpPr>
          <p:cNvPr id="562" name="From 1800 to 2018:…"/>
          <p:cNvSpPr txBox="1"/>
          <p:nvPr>
            <p:ph type="body" sz="quarter" idx="4294967295"/>
          </p:nvPr>
        </p:nvSpPr>
        <p:spPr>
          <a:xfrm>
            <a:off x="277662" y="1270000"/>
            <a:ext cx="2150354" cy="5300222"/>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j-lt"/>
                <a:ea typeface="+mj-ea"/>
                <a:cs typeface="+mj-cs"/>
                <a:sym typeface="Helvetica"/>
              </a:defRPr>
            </a:pPr>
            <a:r>
              <a:t>From 1800 to 2018:</a:t>
            </a:r>
            <a:endParaRPr>
              <a:latin typeface="Times New Roman"/>
              <a:ea typeface="Times New Roman"/>
              <a:cs typeface="Times New Roman"/>
              <a:sym typeface="Times New Roman"/>
            </a:endParaRP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The dots start with a 3-1 spread in incomes and a 10-year spread in life expectancy.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All the arrows go up.</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Some arrows—mostly those already to the right—go right fast.</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Other arrows go right slowly.</a:t>
            </a:r>
          </a:p>
        </p:txBody>
      </p:sp>
      <p:sp>
        <p:nvSpPr>
          <p:cNvPr id="563" name="10:20"/>
          <p:cNvSpPr txBox="1"/>
          <p:nvPr/>
        </p:nvSpPr>
        <p:spPr>
          <a:xfrm>
            <a:off x="8221129" y="0"/>
            <a:ext cx="922872"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10:20</a:t>
            </a:r>
          </a:p>
        </p:txBody>
      </p:sp>
      <p:pic>
        <p:nvPicPr>
          <p:cNvPr id="564" name="Image" descr="Image"/>
          <p:cNvPicPr>
            <a:picLocks noChangeAspect="1"/>
          </p:cNvPicPr>
          <p:nvPr/>
        </p:nvPicPr>
        <p:blipFill>
          <a:blip r:embed="rId2">
            <a:extLst/>
          </a:blip>
          <a:stretch>
            <a:fillRect/>
          </a:stretch>
        </p:blipFill>
        <p:spPr>
          <a:xfrm>
            <a:off x="2428014" y="1270000"/>
            <a:ext cx="6422150" cy="4322132"/>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China and India and America, 1800-1975"/>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China and India and America, 1800-1975</a:t>
            </a:r>
          </a:p>
        </p:txBody>
      </p:sp>
      <p:sp>
        <p:nvSpPr>
          <p:cNvPr id="567" name="From 1800 to 1975:…"/>
          <p:cNvSpPr txBox="1"/>
          <p:nvPr>
            <p:ph type="body" sz="half" idx="4294967295"/>
          </p:nvPr>
        </p:nvSpPr>
        <p:spPr>
          <a:xfrm>
            <a:off x="5667364" y="1267121"/>
            <a:ext cx="31828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From 1800 to 1975:</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Measured living standards and productivity levels improve fourteen-fold in the United States…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…&amp; less than 30% in China &amp; India…</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…in spite of economic, transport, and cultural globalization…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This is crazy!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 “great divergence”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Not only were China  &amp; India relatively poor in 1800, they fell further behind thereafter</a:t>
            </a:r>
          </a:p>
        </p:txBody>
      </p:sp>
      <p:pic>
        <p:nvPicPr>
          <p:cNvPr id="568" name="Image" descr="Image"/>
          <p:cNvPicPr>
            <a:picLocks noChangeAspect="1"/>
          </p:cNvPicPr>
          <p:nvPr/>
        </p:nvPicPr>
        <p:blipFill>
          <a:blip r:embed="rId2">
            <a:extLst/>
          </a:blip>
          <a:stretch>
            <a:fillRect/>
          </a:stretch>
        </p:blipFill>
        <p:spPr>
          <a:xfrm>
            <a:off x="277662" y="1270000"/>
            <a:ext cx="5389704" cy="3676595"/>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China and India and America, 1975–2018"/>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China and India and America, 1975–2018</a:t>
            </a:r>
          </a:p>
        </p:txBody>
      </p:sp>
      <p:sp>
        <p:nvSpPr>
          <p:cNvPr id="571" name="From 1975-2018:…"/>
          <p:cNvSpPr txBox="1"/>
          <p:nvPr>
            <p:ph type="body" sz="half" idx="4294967295"/>
          </p:nvPr>
        </p:nvSpPr>
        <p:spPr>
          <a:xfrm>
            <a:off x="5667364" y="1267121"/>
            <a:ext cx="31828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From 1975-2018:</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Measured living standards and productivity levels…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…54.9/25.9 = 2.12 in America…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…16.0/0.9 = 17.8 in China…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…6.9/1.2 = 5.8 in India…</a:t>
            </a:r>
          </a:p>
        </p:txBody>
      </p:sp>
      <p:pic>
        <p:nvPicPr>
          <p:cNvPr id="572" name="Image" descr="Image"/>
          <p:cNvPicPr>
            <a:picLocks noChangeAspect="1"/>
          </p:cNvPicPr>
          <p:nvPr/>
        </p:nvPicPr>
        <p:blipFill>
          <a:blip r:embed="rId2">
            <a:extLst/>
          </a:blip>
          <a:stretch>
            <a:fillRect/>
          </a:stretch>
        </p:blipFill>
        <p:spPr>
          <a:xfrm>
            <a:off x="277662" y="1270000"/>
            <a:ext cx="5389704" cy="3630839"/>
          </a:xfrm>
          <a:prstGeom prst="rect">
            <a:avLst/>
          </a:prstGeom>
          <a:ln w="12700">
            <a:miter lim="400000"/>
          </a:ln>
        </p:spPr>
      </p:pic>
      <p:sp>
        <p:nvSpPr>
          <p:cNvPr id="573" name="Slide Number"/>
          <p:cNvSpPr txBox="1"/>
          <p:nvPr>
            <p:ph type="sldNum" sz="quarter" idx="4294967295"/>
          </p:nvPr>
        </p:nvSpPr>
        <p:spPr>
          <a:xfrm>
            <a:off x="8350936" y="6404293"/>
            <a:ext cx="335865" cy="269239"/>
          </a:xfrm>
          <a:prstGeom prst="rect">
            <a:avLst/>
          </a:prstGeom>
          <a:extLst>
            <a:ext uri="{C572A759-6A51-4108-AA02-DFA0A04FC94B}">
              <ma14:wrappingTextBoxFlag xmlns:ma14="http://schemas.microsoft.com/office/mac/drawingml/2011/main" val="1"/>
            </a:ext>
          </a:extLst>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Review: Allen: Reform and Democrac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Review: Allen: Reform and Democracy</a:t>
            </a:r>
          </a:p>
        </p:txBody>
      </p:sp>
      <p:sp>
        <p:nvSpPr>
          <p:cNvPr id="576"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lIns="45718" tIns="45718" rIns="45718" bIns="45718" anchor="t"/>
          <a:lstStyle/>
          <a:p>
            <a:pPr marL="0" indent="0" defTabSz="320038">
              <a:spcBef>
                <a:spcPts val="800"/>
              </a:spcBef>
              <a:buSzTx/>
              <a:buFont typeface="Arial"/>
              <a:buNone/>
              <a:defRPr b="1" sz="1600">
                <a:uFill>
                  <a:solidFill>
                    <a:srgbClr val="000000"/>
                  </a:solidFill>
                </a:uFill>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p>
          <a:p>
            <a:pPr marL="0" indent="0" defTabSz="320038">
              <a:spcBef>
                <a:spcPts val="800"/>
              </a:spcBef>
              <a:buSzTx/>
              <a:buFont typeface="Arial"/>
              <a:buNone/>
              <a:defRPr sz="1600">
                <a:uFill>
                  <a:solidFill>
                    <a:srgbClr val="000000"/>
                  </a:solidFill>
                </a:uFill>
                <a:latin typeface="+mj-lt"/>
                <a:ea typeface="+mj-ea"/>
                <a:cs typeface="+mj-cs"/>
                <a:sym typeface="Helvetica"/>
              </a:defRPr>
            </a:pP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Enlightenment, literacy, pamphlets, </a:t>
            </a:r>
            <a:r>
              <a:rPr i="1"/>
              <a:t>The Rights of Man</a:t>
            </a:r>
            <a:r>
              <a:t> (sells 1 million copies), &amp; the French Revolution</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60,000-strong Manchester demonstration in 1819: eleven killed: “Peterloo”</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“Reform that we may preserve”: 1832 Reform Bill</a:t>
            </a:r>
          </a:p>
          <a:p>
            <a:pPr lvl="1" marL="4351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Virtual representation</a:t>
            </a:r>
          </a:p>
          <a:p>
            <a:pPr lvl="1" marL="4351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Divide the reformers</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1833: Factory Act—9-hour day for children under 12</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1834: New Poor Law—workhouses</a:t>
            </a:r>
          </a:p>
        </p:txBody>
      </p:sp>
      <p:pic>
        <p:nvPicPr>
          <p:cNvPr id="577" name="Image" descr="Image"/>
          <p:cNvPicPr>
            <a:picLocks noChangeAspect="1"/>
          </p:cNvPicPr>
          <p:nvPr/>
        </p:nvPicPr>
        <p:blipFill>
          <a:blip r:embed="rId3">
            <a:extLst/>
          </a:blip>
          <a:stretch>
            <a:fillRect/>
          </a:stretch>
        </p:blipFill>
        <p:spPr>
          <a:xfrm>
            <a:off x="4057605" y="1270000"/>
            <a:ext cx="4792560" cy="3470243"/>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Allen: Reform and Democracy II"/>
          <p:cNvSpPr txBox="1"/>
          <p:nvPr>
            <p:ph type="title" idx="4294967295"/>
          </p:nvPr>
        </p:nvSpPr>
        <p:spPr>
          <a:xfrm>
            <a:off x="277663" y="-2"/>
            <a:ext cx="8572501" cy="1270003"/>
          </a:xfrm>
          <a:prstGeom prst="rect">
            <a:avLst/>
          </a:prstGeom>
        </p:spPr>
        <p:txBody>
          <a:bodyPr lIns="45718" tIns="45718" rIns="45718" bIns="45718"/>
          <a:lstStyle>
            <a:lvl1pPr defTabSz="333756">
              <a:defRPr sz="4300">
                <a:solidFill>
                  <a:srgbClr val="000080"/>
                </a:solidFill>
                <a:uFill>
                  <a:solidFill>
                    <a:srgbClr val="000000"/>
                  </a:solidFill>
                </a:uFill>
                <a:latin typeface="Calibri"/>
                <a:ea typeface="Calibri"/>
                <a:cs typeface="Calibri"/>
                <a:sym typeface="Calibri"/>
              </a:defRPr>
            </a:lvl1pPr>
          </a:lstStyle>
          <a:p>
            <a:pPr/>
            <a:r>
              <a:t>Allen: Reform and Democracy II</a:t>
            </a:r>
          </a:p>
        </p:txBody>
      </p:sp>
      <p:sp>
        <p:nvSpPr>
          <p:cNvPr id="580"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p>
          <a:p>
            <a:pPr marL="0" indent="0" defTabSz="288036">
              <a:spcBef>
                <a:spcPts val="700"/>
              </a:spcBef>
              <a:buSzTx/>
              <a:buFont typeface="Arial"/>
              <a:buNone/>
              <a:defRPr sz="1500">
                <a:uFill>
                  <a:solidFill>
                    <a:srgbClr val="000000"/>
                  </a:solidFill>
                </a:uFill>
                <a:latin typeface="+mj-lt"/>
                <a:ea typeface="+mj-ea"/>
                <a:cs typeface="+mj-cs"/>
                <a:sym typeface="Helvetica"/>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1833: Factory Act—9-hour day for children under 12</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1834: New Poor Law—workhouses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1838: People’s Charter</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1846: Corn Law Repeal</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“condition of England”</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John Stuart Mill (1848 and 1871): “It is questionable if all the mechanical inventions yet made have lightened the day's toil of any human being. They have enabled a greater population to live the same life of drudgery and imprisonment…”</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1846-67: Real wage stagnation ends: average consumption per head in working class families rose by 42 per cent…</a:t>
            </a:r>
          </a:p>
        </p:txBody>
      </p:sp>
      <p:pic>
        <p:nvPicPr>
          <p:cNvPr id="581" name="Image" descr="Image"/>
          <p:cNvPicPr>
            <a:picLocks noChangeAspect="1"/>
          </p:cNvPicPr>
          <p:nvPr/>
        </p:nvPicPr>
        <p:blipFill>
          <a:blip r:embed="rId3">
            <a:extLst/>
          </a:blip>
          <a:stretch>
            <a:fillRect/>
          </a:stretch>
        </p:blipFill>
        <p:spPr>
          <a:xfrm>
            <a:off x="4057605" y="1270000"/>
            <a:ext cx="4792560" cy="4915302"/>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The People’s Charter"/>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The People’s Charter</a:t>
            </a:r>
          </a:p>
        </p:txBody>
      </p:sp>
      <p:sp>
        <p:nvSpPr>
          <p:cNvPr id="584"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lIns="45718" tIns="45718" rIns="45718" bIns="45718" anchor="t"/>
          <a:lstStyle/>
          <a:p>
            <a:pPr marL="0" indent="0" defTabSz="256031">
              <a:spcBef>
                <a:spcPts val="600"/>
              </a:spcBef>
              <a:buSzTx/>
              <a:buFont typeface="Arial"/>
              <a:buNone/>
              <a:defRPr b="1" sz="1300">
                <a:uFill>
                  <a:solidFill>
                    <a:srgbClr val="000000"/>
                  </a:solidFill>
                </a:uFill>
                <a:latin typeface="+mj-lt"/>
                <a:ea typeface="+mj-ea"/>
                <a:cs typeface="+mj-cs"/>
                <a:sym typeface="Helvetica"/>
              </a:defRPr>
            </a:pPr>
            <a:r>
              <a:t>The People's Charter called for six reforms to make the political system more democratic:</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A vote for every man twenty-one years of age, of sound mind, and not undergoing punishment for a crime.</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The secret ballot to protect the elector in the exercise of his vote.</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No property qualification for Members of Parliament in order to allow the constituencies to return the man of their choice.</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Payment of Members, enabling tradesmen, working men, or other persons of modest means to leave or interrupt their livelihood to attend to the interests of the nation.</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Equal constituencies, securing the same amount of representation for the same number of electors, instead of allowing less populous constituencies to have as much or more weight than larger ones.</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Annual Parliamentary elections, thus presenting the most effectual check to bribery and intimidation, since no purse could buy a constituency under a system of universal manhood suffrage in each twelve-month period</a:t>
            </a:r>
          </a:p>
        </p:txBody>
      </p:sp>
      <p:pic>
        <p:nvPicPr>
          <p:cNvPr id="585" name="Image" descr="Image"/>
          <p:cNvPicPr>
            <a:picLocks noChangeAspect="1"/>
          </p:cNvPicPr>
          <p:nvPr/>
        </p:nvPicPr>
        <p:blipFill>
          <a:blip r:embed="rId2">
            <a:extLst/>
          </a:blip>
          <a:stretch>
            <a:fillRect/>
          </a:stretch>
        </p:blipFill>
        <p:spPr>
          <a:xfrm>
            <a:off x="4057605" y="1270000"/>
            <a:ext cx="4792560" cy="4915302"/>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Greg Clark Being Contrarian"/>
          <p:cNvSpPr txBox="1"/>
          <p:nvPr>
            <p:ph type="title" idx="4294967295"/>
          </p:nvPr>
        </p:nvSpPr>
        <p:spPr>
          <a:xfrm>
            <a:off x="457200" y="274637"/>
            <a:ext cx="8229600" cy="1143001"/>
          </a:xfrm>
          <a:prstGeom prst="rect">
            <a:avLst/>
          </a:prstGeom>
        </p:spPr>
        <p:txBody>
          <a:bodyPr lIns="45718" tIns="45718" rIns="45718" bIns="45718"/>
          <a:lstStyle>
            <a:lvl1pPr defTabSz="457200">
              <a:defRPr sz="4400">
                <a:solidFill>
                  <a:srgbClr val="000000"/>
                </a:solidFill>
                <a:uFill>
                  <a:solidFill>
                    <a:srgbClr val="000000"/>
                  </a:solidFill>
                </a:uFill>
                <a:latin typeface="Calibri"/>
                <a:ea typeface="Calibri"/>
                <a:cs typeface="Calibri"/>
                <a:sym typeface="Calibri"/>
              </a:defRPr>
            </a:lvl1pPr>
          </a:lstStyle>
          <a:p>
            <a:pPr/>
            <a:r>
              <a:t>Greg Clark Being Contrarian</a:t>
            </a:r>
          </a:p>
        </p:txBody>
      </p:sp>
      <p:sp>
        <p:nvSpPr>
          <p:cNvPr id="588" name="There were lots of technological “revolutions” before the Industrial Revolution…"/>
          <p:cNvSpPr txBox="1"/>
          <p:nvPr>
            <p:ph type="body" idx="4294967295"/>
          </p:nvPr>
        </p:nvSpPr>
        <p:spPr>
          <a:xfrm>
            <a:off x="457200" y="1436687"/>
            <a:ext cx="8229600" cy="4844158"/>
          </a:xfrm>
          <a:prstGeom prst="rect">
            <a:avLst/>
          </a:prstGeom>
        </p:spPr>
        <p:txBody>
          <a:bodyPr lIns="45718" tIns="45718" rIns="45718" bIns="45718" anchor="t"/>
          <a:lstStyle/>
          <a:p>
            <a:pPr marL="284606" indent="-284606" defTabSz="379474">
              <a:spcBef>
                <a:spcPts val="600"/>
              </a:spcBef>
              <a:buSzPct val="100000"/>
              <a:buFont typeface="Arial"/>
              <a:defRPr sz="2600">
                <a:uFill>
                  <a:solidFill>
                    <a:srgbClr val="000000"/>
                  </a:solidFill>
                </a:uFill>
                <a:latin typeface="Calibri"/>
                <a:ea typeface="Calibri"/>
                <a:cs typeface="Calibri"/>
                <a:sym typeface="Calibri"/>
              </a:defRPr>
            </a:pPr>
            <a:r>
              <a:t>There were lots of technological “revolutions” before the Industrial Revolution</a:t>
            </a:r>
          </a:p>
          <a:p>
            <a:pPr marL="284606" indent="-284606" defTabSz="379474">
              <a:spcBef>
                <a:spcPts val="600"/>
              </a:spcBef>
              <a:buSzPct val="100000"/>
              <a:buFont typeface="Arial"/>
              <a:defRPr sz="2600">
                <a:uFill>
                  <a:solidFill>
                    <a:srgbClr val="000000"/>
                  </a:solidFill>
                </a:uFill>
                <a:latin typeface="Calibri"/>
                <a:ea typeface="Calibri"/>
                <a:cs typeface="Calibri"/>
                <a:sym typeface="Calibri"/>
              </a:defRPr>
            </a:pPr>
            <a:r>
              <a:t>But they all petered out because of low price-elasticity of demand</a:t>
            </a:r>
          </a:p>
          <a:p>
            <a:pPr marL="284606" indent="-284606" defTabSz="379474">
              <a:spcBef>
                <a:spcPts val="600"/>
              </a:spcBef>
              <a:buSzPct val="100000"/>
              <a:buFont typeface="Arial"/>
              <a:defRPr sz="2600">
                <a:uFill>
                  <a:solidFill>
                    <a:srgbClr val="000000"/>
                  </a:solidFill>
                </a:uFill>
                <a:latin typeface="Calibri"/>
                <a:ea typeface="Calibri"/>
                <a:cs typeface="Calibri"/>
                <a:sym typeface="Calibri"/>
              </a:defRPr>
            </a:pPr>
            <a:r>
              <a:t>Coal-steam-cotton-machinery-textiles-rails were different</a:t>
            </a:r>
          </a:p>
          <a:p>
            <a:pPr lvl="1" marL="664081" indent="-284606" defTabSz="379474">
              <a:spcBef>
                <a:spcPts val="600"/>
              </a:spcBef>
              <a:buSzPct val="100000"/>
              <a:buFont typeface="Arial"/>
              <a:defRPr sz="2600">
                <a:uFill>
                  <a:solidFill>
                    <a:srgbClr val="000000"/>
                  </a:solidFill>
                </a:uFill>
                <a:latin typeface="Calibri"/>
                <a:ea typeface="Calibri"/>
                <a:cs typeface="Calibri"/>
                <a:sym typeface="Calibri"/>
              </a:defRPr>
            </a:pPr>
            <a:r>
              <a:t>But even that was reaching limits to growth by 1870 or so…</a:t>
            </a:r>
          </a:p>
          <a:p>
            <a:pPr lvl="1" marL="664081" indent="-284606" defTabSz="379474">
              <a:spcBef>
                <a:spcPts val="600"/>
              </a:spcBef>
              <a:buSzPct val="100000"/>
              <a:buFont typeface="Arial"/>
              <a:defRPr sz="2600">
                <a:uFill>
                  <a:solidFill>
                    <a:srgbClr val="000000"/>
                  </a:solidFill>
                </a:uFill>
                <a:latin typeface="Calibri"/>
                <a:ea typeface="Calibri"/>
                <a:cs typeface="Calibri"/>
                <a:sym typeface="Calibri"/>
              </a:defRPr>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Karl Marx (1867): The Key is “Capitalism”—Market Economy Plus…"/>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Karl Marx (1867): The Key is “Capitalism”—Market Economy Plus…</a:t>
            </a:r>
          </a:p>
        </p:txBody>
      </p:sp>
      <p:sp>
        <p:nvSpPr>
          <p:cNvPr id="591" name="Karl Marx (1867), &quot;The Secret of Primitive Capital Accumulation,&quot; Capital, Vol. 1, Part VIII, Chapters 26-32 http://tinyurl.com/dl20090112k…"/>
          <p:cNvSpPr txBox="1"/>
          <p:nvPr>
            <p:ph type="body" idx="4294967295"/>
          </p:nvPr>
        </p:nvSpPr>
        <p:spPr>
          <a:xfrm>
            <a:off x="457200" y="1417636"/>
            <a:ext cx="8229600" cy="5080003"/>
          </a:xfrm>
          <a:prstGeom prst="rect">
            <a:avLst/>
          </a:prstGeom>
        </p:spPr>
        <p:txBody>
          <a:bodyPr lIns="45718" tIns="45718" rIns="45718" bIns="45718" anchor="t"/>
          <a:lstStyle/>
          <a:p>
            <a:pPr marL="161162" indent="-161162" defTabSz="214884">
              <a:spcBef>
                <a:spcPts val="300"/>
              </a:spcBef>
              <a:buSzPct val="100000"/>
              <a:buFont typeface="Arial"/>
              <a:defRPr sz="1500">
                <a:uFill>
                  <a:solidFill>
                    <a:srgbClr val="000000"/>
                  </a:solidFill>
                </a:uFill>
                <a:latin typeface="Calibri"/>
                <a:ea typeface="Calibri"/>
                <a:cs typeface="Calibri"/>
                <a:sym typeface="Calibri"/>
              </a:defRPr>
            </a:pPr>
            <a:r>
              <a:t>Karl Marx (1867), "The Secret of Primitive Capital Accumulation," Capital, Vol. 1, Part VIII, Chapters 26-32 http://tinyurl.com/dl20090112k  </a:t>
            </a:r>
          </a:p>
          <a:p>
            <a:pPr lvl="1" marL="376047" indent="-161162" defTabSz="214884">
              <a:spcBef>
                <a:spcPts val="300"/>
              </a:spcBef>
              <a:buSzPct val="100000"/>
              <a:buFont typeface="Arial"/>
              <a:defRPr sz="1500">
                <a:uFill>
                  <a:solidFill>
                    <a:srgbClr val="000000"/>
                  </a:solidFill>
                </a:uFill>
                <a:latin typeface="Calibri"/>
                <a:ea typeface="Calibri"/>
                <a:cs typeface="Calibri"/>
                <a:sym typeface="Calibri"/>
              </a:defRPr>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SzPct val="100000"/>
              <a:buFont typeface="Arial"/>
              <a:defRPr sz="1500">
                <a:uFill>
                  <a:solidFill>
                    <a:srgbClr val="000000"/>
                  </a:solidFill>
                </a:uFill>
                <a:latin typeface="Calibri"/>
                <a:ea typeface="Calibri"/>
                <a:cs typeface="Calibri"/>
                <a:sym typeface="Calibri"/>
              </a:defRPr>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SzPct val="100000"/>
              <a:buFont typeface="Arial"/>
              <a:defRPr sz="1500">
                <a:uFill>
                  <a:solidFill>
                    <a:srgbClr val="000000"/>
                  </a:solidFill>
                </a:uFill>
                <a:latin typeface="Calibri"/>
                <a:ea typeface="Calibri"/>
                <a:cs typeface="Calibri"/>
                <a:sym typeface="Calibri"/>
              </a:defRPr>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buSzPct val="100000"/>
              <a:buFont typeface="Arial"/>
              <a:defRPr sz="1500">
                <a:uFill>
                  <a:solidFill>
                    <a:srgbClr val="000000"/>
                  </a:solidFill>
                </a:uFill>
                <a:latin typeface="Calibri"/>
                <a:ea typeface="Calibri"/>
                <a:cs typeface="Calibri"/>
                <a:sym typeface="Calibri"/>
              </a:defRPr>
            </a:pPr>
            <a:r>
              <a:t>Workers </a:t>
            </a:r>
            <a:r>
              <a:rPr i="1"/>
              <a:t>must</a:t>
            </a:r>
            <a:r>
              <a:t> work for wages…</a:t>
            </a:r>
          </a:p>
          <a:p>
            <a:pPr marL="161162" indent="-161162" defTabSz="214884">
              <a:spcBef>
                <a:spcPts val="300"/>
              </a:spcBef>
              <a:buSzPct val="100000"/>
              <a:buFont typeface="Arial"/>
              <a:defRPr sz="1500">
                <a:uFill>
                  <a:solidFill>
                    <a:srgbClr val="000000"/>
                  </a:solidFill>
                </a:uFill>
                <a:latin typeface="Calibri"/>
                <a:ea typeface="Calibri"/>
                <a:cs typeface="Calibri"/>
                <a:sym typeface="Calibri"/>
              </a:defRPr>
            </a:pPr>
            <a:r>
              <a:t>Capitalists </a:t>
            </a:r>
            <a:r>
              <a:rPr i="1"/>
              <a:t>must</a:t>
            </a:r>
            <a:r>
              <a:t> invest and accumulate…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16:</a:t>
            </a:r>
          </a:p>
          <a:p>
            <a:pPr defTabSz="406908">
              <a:defRPr sz="5300">
                <a:uFill>
                  <a:solidFill>
                    <a:srgbClr val="000000"/>
                  </a:solidFill>
                </a:uFill>
                <a:latin typeface="Calibri"/>
                <a:ea typeface="Calibri"/>
                <a:cs typeface="Calibri"/>
                <a:sym typeface="Calibri"/>
              </a:defRPr>
            </a:pPr>
            <a:r>
              <a:t>4.5. Inequality and Plutocracy</a:t>
            </a:r>
          </a:p>
        </p:txBody>
      </p:sp>
      <p:sp>
        <p:nvSpPr>
          <p:cNvPr id="113"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p>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r>
              <a:t>Brad DeLong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Department of Economics &amp; Blum Center, U.C. Berkeley; &amp; WCEG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last revised: Mo 2020-03-16</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for presentation: Th 2020-03-19</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1400">
                <a:uFill>
                  <a:solidFill>
                    <a:srgbClr val="000000"/>
                  </a:solidFill>
                </a:uFill>
                <a:latin typeface="+mj-lt"/>
                <a:ea typeface="+mj-ea"/>
                <a:cs typeface="+mj-cs"/>
                <a:sym typeface="Helvetica"/>
              </a:defRPr>
            </a:pPr>
            <a:r>
              <a:t>Original course by Melissa Dell (Harvard Econ 1342), revised by Brad DeLong</a:t>
            </a:r>
          </a:p>
          <a:p>
            <a:pPr marL="0" indent="0" algn="ctr" defTabSz="402336">
              <a:spcBef>
                <a:spcPts val="1000"/>
              </a:spcBef>
              <a:buSzTx/>
              <a:buFont typeface="Arial"/>
              <a:buNone/>
              <a:defRPr sz="1200">
                <a:uFill>
                  <a:solidFill>
                    <a:srgbClr val="000000"/>
                  </a:solidFill>
                </a:uFill>
                <a:latin typeface="+mj-lt"/>
                <a:ea typeface="+mj-ea"/>
                <a:cs typeface="+mj-cs"/>
                <a:sym typeface="Helvetica"/>
              </a:defRPr>
            </a:pPr>
            <a:r>
              <a:rPr sz="1400"/>
              <a:t>&lt;</a:t>
            </a:r>
            <a:r>
              <a:rPr u="sng">
                <a:solidFill>
                  <a:srgbClr val="0000FF"/>
                </a:solidFill>
                <a:uFill>
                  <a:solidFill>
                    <a:srgbClr val="0000FF"/>
                  </a:solidFill>
                </a:uFill>
                <a:hlinkClick r:id="rId2" invalidUrl="" action="" tgtFrame="" tooltip="" history="1" highlightClick="0" endSnd="0"/>
              </a:rPr>
              <a:t>https://github.com/braddelong/public-files/blob/master/econ-135-lecture-16.pptx</a:t>
            </a:r>
            <a:r>
              <a:rPr sz="1400"/>
              <a:t>&gt;</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Karl Marx &amp; Friedrich Engels"/>
          <p:cNvSpPr txBox="1"/>
          <p:nvPr>
            <p:ph type="title" idx="4294967295"/>
          </p:nvPr>
        </p:nvSpPr>
        <p:spPr>
          <a:xfrm>
            <a:off x="457200" y="-2"/>
            <a:ext cx="8255000" cy="1270003"/>
          </a:xfrm>
          <a:prstGeom prst="rect">
            <a:avLst/>
          </a:prstGeom>
        </p:spPr>
        <p:txBody>
          <a:bodyPr lIns="45718" tIns="45718" rIns="45718" bIns="45718"/>
          <a:lstStyle>
            <a:lvl1pPr defTabSz="416051">
              <a:defRPr sz="5400">
                <a:uFill>
                  <a:solidFill>
                    <a:srgbClr val="000000"/>
                  </a:solidFill>
                </a:uFill>
                <a:latin typeface="Calibri"/>
                <a:ea typeface="Calibri"/>
                <a:cs typeface="Calibri"/>
                <a:sym typeface="Calibri"/>
              </a:defRPr>
            </a:lvl1pPr>
          </a:lstStyle>
          <a:p>
            <a:pPr/>
            <a:r>
              <a:t>Karl Marx &amp; Friedrich Engels</a:t>
            </a:r>
          </a:p>
        </p:txBody>
      </p:sp>
      <p:sp>
        <p:nvSpPr>
          <p:cNvPr id="594" name="9:50-9:5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9:50-9:55</a:t>
            </a:r>
          </a:p>
        </p:txBody>
      </p:sp>
      <p:sp>
        <p:nvSpPr>
          <p:cNvPr id="595" name="Paean to the Bourgeoisie:…"/>
          <p:cNvSpPr txBox="1"/>
          <p:nvPr>
            <p:ph type="body" sz="half" idx="4294967295"/>
          </p:nvPr>
        </p:nvSpPr>
        <p:spPr>
          <a:xfrm>
            <a:off x="457200" y="1269999"/>
            <a:ext cx="4045250"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Paean to the </a:t>
            </a:r>
            <a:r>
              <a:rPr i="1"/>
              <a:t>Bourgeoisie</a:t>
            </a:r>
            <a:r>
              <a: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bourgeoisie cannot exist without constantly revolutionising the instruments of production, and thereby the relations of production, and with them the whole relations of society. Conservation of the old modes of production in unaltered form, was, on the contrary, the first condition of existence for all earlier industrial classes…”</a:t>
            </a:r>
          </a:p>
        </p:txBody>
      </p:sp>
      <p:pic>
        <p:nvPicPr>
          <p:cNvPr id="596" name="Image" descr="Image"/>
          <p:cNvPicPr>
            <a:picLocks noChangeAspect="1"/>
          </p:cNvPicPr>
          <p:nvPr/>
        </p:nvPicPr>
        <p:blipFill>
          <a:blip r:embed="rId2">
            <a:extLst/>
          </a:blip>
          <a:stretch>
            <a:fillRect/>
          </a:stretch>
        </p:blipFill>
        <p:spPr>
          <a:xfrm>
            <a:off x="4502448" y="1267121"/>
            <a:ext cx="4347716" cy="4530011"/>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Paean to the Bourgeosie II"/>
          <p:cNvSpPr txBox="1"/>
          <p:nvPr>
            <p:ph type="title" idx="4294967295"/>
          </p:nvPr>
        </p:nvSpPr>
        <p:spPr>
          <a:xfrm>
            <a:off x="457200" y="-2"/>
            <a:ext cx="8255000" cy="1270003"/>
          </a:xfrm>
          <a:prstGeom prst="rect">
            <a:avLst/>
          </a:prstGeom>
        </p:spPr>
        <p:txBody>
          <a:bodyPr lIns="45718" tIns="45718" rIns="45718" bIns="45718"/>
          <a:lstStyle>
            <a:lvl1pPr defTabSz="448055">
              <a:defRPr sz="5800">
                <a:solidFill>
                  <a:srgbClr val="000080"/>
                </a:solidFill>
                <a:uFill>
                  <a:solidFill>
                    <a:srgbClr val="000000"/>
                  </a:solidFill>
                </a:uFill>
                <a:latin typeface="Calibri"/>
                <a:ea typeface="Calibri"/>
                <a:cs typeface="Calibri"/>
                <a:sym typeface="Calibri"/>
              </a:defRPr>
            </a:lvl1pPr>
          </a:lstStyle>
          <a:p>
            <a:pPr/>
            <a:r>
              <a:t>Paean to the Bourgeosie II</a:t>
            </a:r>
          </a:p>
        </p:txBody>
      </p:sp>
      <p:sp>
        <p:nvSpPr>
          <p:cNvPr id="599" name="Revolutionary Change and Unveiling:…"/>
          <p:cNvSpPr txBox="1"/>
          <p:nvPr>
            <p:ph type="body" sz="half" idx="4294967295"/>
          </p:nvPr>
        </p:nvSpPr>
        <p:spPr>
          <a:xfrm>
            <a:off x="457200" y="1270000"/>
            <a:ext cx="3410437" cy="5397500"/>
          </a:xfrm>
          <a:prstGeom prst="rect">
            <a:avLst/>
          </a:prstGeom>
        </p:spPr>
        <p:txBody>
          <a:bodyPr lIns="45718" tIns="45718" rIns="45718" bIns="45718" anchor="t"/>
          <a:lstStyle/>
          <a:p>
            <a:pPr marL="0" indent="0" defTabSz="288036">
              <a:spcBef>
                <a:spcPts val="700"/>
              </a:spcBef>
              <a:buSzTx/>
              <a:buFont typeface="Arial"/>
              <a:buNone/>
              <a:defRPr b="1" sz="1800">
                <a:uFill>
                  <a:solidFill>
                    <a:srgbClr val="000000"/>
                  </a:solidFill>
                </a:uFill>
                <a:latin typeface="+mj-lt"/>
                <a:ea typeface="+mj-ea"/>
                <a:cs typeface="+mj-cs"/>
                <a:sym typeface="Helvetica"/>
              </a:defRPr>
            </a:pPr>
            <a:r>
              <a:t>Revolutionary Change and Unveiling:</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“Constant revolutionising of production,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“uninterrupted disturbance of all social conditions,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“everlasting uncertainty and agitation distinguish the bourgeois epoch from all earlier ones.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fixed, fast-frozen relations, with their train of ancient and venerable prejudices and opinions, are swept away,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new-formed ones become antiquated before they can ossify.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that is solid melts into air,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that is holy is profaned, and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“man is at last compelled to face with sober senses his real conditions of life, and his relations with his kind…</a:t>
            </a:r>
          </a:p>
        </p:txBody>
      </p:sp>
      <p:sp>
        <p:nvSpPr>
          <p:cNvPr id="600" name="9:50-9:5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9:50-9:55</a:t>
            </a:r>
          </a:p>
        </p:txBody>
      </p:sp>
      <p:pic>
        <p:nvPicPr>
          <p:cNvPr id="601" name="Image" descr="Image"/>
          <p:cNvPicPr>
            <a:picLocks noChangeAspect="1"/>
          </p:cNvPicPr>
          <p:nvPr/>
        </p:nvPicPr>
        <p:blipFill>
          <a:blip r:embed="rId2">
            <a:extLst/>
          </a:blip>
          <a:stretch>
            <a:fillRect/>
          </a:stretch>
        </p:blipFill>
        <p:spPr>
          <a:xfrm>
            <a:off x="4502448" y="1267121"/>
            <a:ext cx="4347716" cy="4530011"/>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Paean to the Bourgeosie III"/>
          <p:cNvSpPr txBox="1"/>
          <p:nvPr>
            <p:ph type="title" idx="4294967295"/>
          </p:nvPr>
        </p:nvSpPr>
        <p:spPr>
          <a:xfrm>
            <a:off x="457200" y="-2"/>
            <a:ext cx="8255000" cy="1270003"/>
          </a:xfrm>
          <a:prstGeom prst="rect">
            <a:avLst/>
          </a:prstGeom>
        </p:spPr>
        <p:txBody>
          <a:bodyPr lIns="45718" tIns="45718" rIns="45718" bIns="45718"/>
          <a:lstStyle>
            <a:lvl1pPr defTabSz="438911">
              <a:defRPr sz="5700">
                <a:solidFill>
                  <a:srgbClr val="000080"/>
                </a:solidFill>
                <a:uFill>
                  <a:solidFill>
                    <a:srgbClr val="000000"/>
                  </a:solidFill>
                </a:uFill>
                <a:latin typeface="Calibri"/>
                <a:ea typeface="Calibri"/>
                <a:cs typeface="Calibri"/>
                <a:sym typeface="Calibri"/>
              </a:defRPr>
            </a:lvl1pPr>
          </a:lstStyle>
          <a:p>
            <a:pPr/>
            <a:r>
              <a:t>Paean to the Bourgeosie III</a:t>
            </a:r>
          </a:p>
        </p:txBody>
      </p:sp>
      <p:sp>
        <p:nvSpPr>
          <p:cNvPr id="604" name="Globalization:…"/>
          <p:cNvSpPr txBox="1"/>
          <p:nvPr>
            <p:ph type="body" sz="half" idx="4294967295"/>
          </p:nvPr>
        </p:nvSpPr>
        <p:spPr>
          <a:xfrm>
            <a:off x="457200" y="1270000"/>
            <a:ext cx="3410437" cy="5397500"/>
          </a:xfrm>
          <a:prstGeom prst="rect">
            <a:avLst/>
          </a:prstGeom>
        </p:spPr>
        <p:txBody>
          <a:bodyPr lIns="45718" tIns="45718" rIns="45718" bIns="45718" anchor="t"/>
          <a:lstStyle/>
          <a:p>
            <a:pPr marL="0" indent="0" defTabSz="306324">
              <a:spcBef>
                <a:spcPts val="800"/>
              </a:spcBef>
              <a:buSzTx/>
              <a:buFont typeface="Arial"/>
              <a:buNone/>
              <a:defRPr b="1" sz="2000">
                <a:uFill>
                  <a:solidFill>
                    <a:srgbClr val="000000"/>
                  </a:solidFill>
                </a:uFill>
                <a:latin typeface="+mj-lt"/>
                <a:ea typeface="+mj-ea"/>
                <a:cs typeface="+mj-cs"/>
                <a:sym typeface="Helvetica"/>
              </a:defRPr>
            </a:pPr>
            <a:r>
              <a:t>Globalization:</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“The bourgeoisie has subjected the country to the rule of the towns.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“It has created enormous cities,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“has greatly increased the urban population as compared with the rural, and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“has thus rescued a considerable part of the population from the idiocy of rural life.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“Just as it has made the country dependent on the towns,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“so it has made barbarian and semi-barbarian countries dependent on the civilised ones,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“nations of peasants on nations of bourgeois,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“the East on the West…</a:t>
            </a:r>
          </a:p>
        </p:txBody>
      </p:sp>
      <p:sp>
        <p:nvSpPr>
          <p:cNvPr id="605" name="9:50-9:5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9:50-9:55</a:t>
            </a:r>
          </a:p>
        </p:txBody>
      </p:sp>
      <p:pic>
        <p:nvPicPr>
          <p:cNvPr id="606" name="Image" descr="Image"/>
          <p:cNvPicPr>
            <a:picLocks noChangeAspect="1"/>
          </p:cNvPicPr>
          <p:nvPr/>
        </p:nvPicPr>
        <p:blipFill>
          <a:blip r:embed="rId2">
            <a:extLst/>
          </a:blip>
          <a:stretch>
            <a:fillRect/>
          </a:stretch>
        </p:blipFill>
        <p:spPr>
          <a:xfrm>
            <a:off x="4502448" y="1267121"/>
            <a:ext cx="4347716" cy="4530011"/>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Karl Marx: Capital: Part VII: The Accumulation of Capital"/>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Karl Marx: Capital: Part VII: The Accumulation of Capital</a:t>
            </a:r>
          </a:p>
        </p:txBody>
      </p:sp>
      <p:sp>
        <p:nvSpPr>
          <p:cNvPr id="609" name="This is where the book starts to sing—to me. What I got out of chapter 23:…"/>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sz="2100">
                <a:uFill>
                  <a:solidFill>
                    <a:srgbClr val="000000"/>
                  </a:solidFill>
                </a:uFill>
                <a:latin typeface="Times New Roman"/>
                <a:ea typeface="Times New Roman"/>
                <a:cs typeface="Times New Roman"/>
                <a:sym typeface="Times New Roman"/>
              </a:defRPr>
            </a:pPr>
            <a:r>
              <a:t>This is where the book starts to sing—to me. What I got out of chapter 23:</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To quote from the </a:t>
            </a:r>
            <a:r>
              <a:rPr i="1"/>
              <a:t>Communist Manifesto</a:t>
            </a:r>
            <a:r>
              <a:t>, “the executive of the modern state is a committee for managing the affairs of the </a:t>
            </a:r>
            <a:r>
              <a:rPr i="1"/>
              <a:t>business class</a:t>
            </a:r>
            <a:r>
              <a:t>.” Wealth speaks loudly, and influences the government to arrange things for the convenience of wealth—to keep wages low, and workers available. Marx quotes a protest from </a:t>
            </a:r>
            <a:r>
              <a:rPr i="1"/>
              <a:t>The Times</a:t>
            </a:r>
            <a:r>
              <a:t> of London against the demands of capital in 1863:</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“Mr. Edmund Potter is so impressed with the exceptional and supreme importance of the cotton masters that, in order to preserve this class and perpetuate their profession, he would keep half a million of the labouring class confined in a great moral workhouse against their will.… We must confess that we do not think it ‘worth while,’ or even possible, to keep the human machinery in order—that is to shut it up and keep it oiled till it is wanted. Human machinery will rust under inaction, oil and rub it as you may. Moreover, the human machinery will, as we have just seen, get the steam up of its own accord, and burst or run amuck…”</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Alienation”"/>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“Alienation”</a:t>
            </a:r>
          </a:p>
        </p:txBody>
      </p:sp>
      <p:sp>
        <p:nvSpPr>
          <p:cNvPr id="612" name="Capital is made up of what the workers produce:…"/>
          <p:cNvSpPr txBox="1"/>
          <p:nvPr>
            <p:ph type="body" idx="4294967295"/>
          </p:nvPr>
        </p:nvSpPr>
        <p:spPr>
          <a:xfrm>
            <a:off x="277663" y="1267121"/>
            <a:ext cx="8572501" cy="5242450"/>
          </a:xfrm>
          <a:prstGeom prst="rect">
            <a:avLst/>
          </a:prstGeom>
        </p:spPr>
        <p:txBody>
          <a:bodyPr lIns="45718" tIns="45718" rIns="45718" bIns="45718" anchor="t"/>
          <a:lstStyle/>
          <a:p>
            <a:pPr marL="0" indent="0" defTabSz="379474">
              <a:spcBef>
                <a:spcPts val="900"/>
              </a:spcBef>
              <a:buSzTx/>
              <a:buFont typeface="Arial"/>
              <a:buNone/>
              <a:defRPr sz="1900">
                <a:uFill>
                  <a:solidFill>
                    <a:srgbClr val="000000"/>
                  </a:solidFill>
                </a:uFill>
                <a:latin typeface="Times New Roman"/>
                <a:ea typeface="Times New Roman"/>
                <a:cs typeface="Times New Roman"/>
                <a:sym typeface="Times New Roman"/>
              </a:defRPr>
            </a:pPr>
            <a:r>
              <a:t>Capital is made up of what the workers produce:</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But what the workers produce then does not advance their interests or make them happy…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Instead, what the workers have produced somehow escapes from human control…</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It then imposes itself on people, and bosses them around…</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Note: it’s not that capital transfers human freedom and flourishing from the workers to the capitalists:</a:t>
            </a:r>
          </a:p>
          <a:p>
            <a:pPr lvl="1" marL="51595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The capitalists have to act like capitalists—push wages down, speedup the line, and reinvest their profits</a:t>
            </a:r>
          </a:p>
          <a:p>
            <a:pPr lvl="1" marL="51595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If they don’t? They become uncompetitive go bankrupt, and become workers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This is Marx’s theory of “alienation”—what one has made then remakes you</a:t>
            </a:r>
          </a:p>
          <a:p>
            <a:pPr lvl="1" marL="51595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“Here in America, everyone watches television. In Soviet Russia, television watches you!”</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Accumulate, Accumulate!"/>
          <p:cNvSpPr txBox="1"/>
          <p:nvPr>
            <p:ph type="title" idx="4294967295"/>
          </p:nvPr>
        </p:nvSpPr>
        <p:spPr>
          <a:xfrm>
            <a:off x="277663" y="-2"/>
            <a:ext cx="8572501" cy="1267126"/>
          </a:xfrm>
          <a:prstGeom prst="rect">
            <a:avLst/>
          </a:prstGeom>
        </p:spPr>
        <p:txBody>
          <a:bodyPr lIns="45718" tIns="45718" rIns="45718" bIns="45718"/>
          <a:lstStyle>
            <a:lvl1pPr defTabSz="416051">
              <a:defRPr sz="5400">
                <a:uFill>
                  <a:solidFill>
                    <a:srgbClr val="000000"/>
                  </a:solidFill>
                </a:uFill>
              </a:defRPr>
            </a:lvl1pPr>
          </a:lstStyle>
          <a:p>
            <a:pPr/>
            <a:r>
              <a:t>Accumulate, Accumulate!</a:t>
            </a:r>
          </a:p>
        </p:txBody>
      </p:sp>
      <p:sp>
        <p:nvSpPr>
          <p:cNvPr id="615" name="A capitalist market economy is driven to invest and reinvest to boost the economy’s capital stock:…"/>
          <p:cNvSpPr txBox="1"/>
          <p:nvPr>
            <p:ph type="body" idx="4294967295"/>
          </p:nvPr>
        </p:nvSpPr>
        <p:spPr>
          <a:xfrm>
            <a:off x="277663" y="1267121"/>
            <a:ext cx="8572501" cy="5242450"/>
          </a:xfrm>
          <a:prstGeom prst="rect">
            <a:avLst/>
          </a:prstGeom>
        </p:spPr>
        <p:txBody>
          <a:bodyPr lIns="45718" tIns="45718" rIns="45718" bIns="45718" anchor="t"/>
          <a:lstStyle/>
          <a:p>
            <a:pPr marL="0" indent="0" defTabSz="324611">
              <a:spcBef>
                <a:spcPts val="800"/>
              </a:spcBef>
              <a:buSzTx/>
              <a:buFont typeface="Arial"/>
              <a:buNone/>
              <a:defRPr sz="1700">
                <a:uFill>
                  <a:solidFill>
                    <a:srgbClr val="000000"/>
                  </a:solidFill>
                </a:uFill>
                <a:latin typeface="Times New Roman"/>
                <a:ea typeface="Times New Roman"/>
                <a:cs typeface="Times New Roman"/>
                <a:sym typeface="Times New Roman"/>
              </a:defRPr>
            </a:pPr>
            <a:r>
              <a:t>A capitalist market economy is driven to invest and reinvest to boost the economy’s capital stock:</a:t>
            </a:r>
          </a:p>
          <a:p>
            <a:pPr marL="170848" indent="-170848" defTabSz="324611">
              <a:spcBef>
                <a:spcPts val="800"/>
              </a:spcBef>
              <a:buSzPct val="100000"/>
              <a:defRPr sz="1700">
                <a:uFill>
                  <a:solidFill>
                    <a:srgbClr val="000000"/>
                  </a:solidFill>
                </a:uFill>
                <a:latin typeface="Times New Roman"/>
                <a:ea typeface="Times New Roman"/>
                <a:cs typeface="Times New Roman"/>
                <a:sym typeface="Times New Roman"/>
              </a:defRPr>
            </a:pPr>
            <a:r>
              <a:t>“Accumulation for the sake of accumulation, production for the sake of production: this was the formula in which classical economics expressed the historical mission of the bourgeoisie in the period of its domination. Not for one instant did it deceive itself over the nature of wealth’s birth-pangs. But what use is it to lament a historical necessity? If, in the eyes of classical economics, the proletarian is merely a machine for the production of surplus-value, the capitalist too is merely a machine for the transformation of this surplus-value into surplus capital…”</a:t>
            </a:r>
          </a:p>
          <a:p>
            <a:pPr marL="170848" indent="-170848" defTabSz="324611">
              <a:spcBef>
                <a:spcPts val="800"/>
              </a:spcBef>
              <a:buSzPct val="100000"/>
              <a:defRPr sz="1700">
                <a:uFill>
                  <a:solidFill>
                    <a:srgbClr val="000000"/>
                  </a:solidFill>
                </a:uFill>
                <a:latin typeface="Times New Roman"/>
                <a:ea typeface="Times New Roman"/>
                <a:cs typeface="Times New Roman"/>
                <a:sym typeface="Times New Roman"/>
              </a:defRPr>
            </a:pPr>
          </a:p>
          <a:p>
            <a:pPr marL="0" indent="0" defTabSz="324611">
              <a:spcBef>
                <a:spcPts val="800"/>
              </a:spcBef>
              <a:buSzTx/>
              <a:buFont typeface="Arial"/>
              <a:buNone/>
              <a:defRPr sz="1700">
                <a:uFill>
                  <a:solidFill>
                    <a:srgbClr val="000000"/>
                  </a:solidFill>
                </a:uFill>
                <a:latin typeface="Times New Roman"/>
                <a:ea typeface="Times New Roman"/>
                <a:cs typeface="Times New Roman"/>
                <a:sym typeface="Times New Roman"/>
              </a:defRPr>
            </a:pPr>
            <a:r>
              <a:t>A capitalist market economy is driven to become more capital intensive:</a:t>
            </a:r>
          </a:p>
          <a:p>
            <a:pPr marL="170848" indent="-170848" defTabSz="324611">
              <a:spcBef>
                <a:spcPts val="800"/>
              </a:spcBef>
              <a:buSzPct val="100000"/>
              <a:defRPr sz="1700">
                <a:uFill>
                  <a:solidFill>
                    <a:srgbClr val="000000"/>
                  </a:solidFill>
                </a:uFill>
                <a:latin typeface="Times New Roman"/>
                <a:ea typeface="Times New Roman"/>
                <a:cs typeface="Times New Roman"/>
                <a:sym typeface="Times New Roman"/>
              </a:defRPr>
            </a:pPr>
            <a:r>
              <a:t>“The law of the progressive growth of the constant part of capital in comparison with the variable part is confirmed at every step … by the comparative analysis of the prices of commodities, whether we compare different economic epochs or different nations in the same epoch. The relative magnitude of the part of the price which represents the value of the means of production, or the constant part of the capital, is in direct proportion to the progress of accumulation, whereas the relative magnitude of the other part of the price, which represents the variable part of the capital, or the payment made for labour, is in inverse proportion to the progress of accumulation…”</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Invention and Innovation Deskill Workers, and Put Downward Pressure on the Demand for Labor"/>
          <p:cNvSpPr txBox="1"/>
          <p:nvPr>
            <p:ph type="title" idx="4294967295"/>
          </p:nvPr>
        </p:nvSpPr>
        <p:spPr>
          <a:xfrm>
            <a:off x="277663" y="-2"/>
            <a:ext cx="8572501" cy="1267126"/>
          </a:xfrm>
          <a:prstGeom prst="rect">
            <a:avLst/>
          </a:prstGeom>
        </p:spPr>
        <p:txBody>
          <a:bodyPr lIns="45718" tIns="45718" rIns="45718" bIns="45718"/>
          <a:lstStyle>
            <a:lvl1pPr defTabSz="214884">
              <a:defRPr sz="2800">
                <a:uFill>
                  <a:solidFill>
                    <a:srgbClr val="000000"/>
                  </a:solidFill>
                </a:uFill>
              </a:defRPr>
            </a:lvl1pPr>
          </a:lstStyle>
          <a:p>
            <a:pPr/>
            <a:r>
              <a:t>Invention and Innovation Deskill Workers, and Put Downward Pressure on the Demand for Labor</a:t>
            </a:r>
          </a:p>
        </p:txBody>
      </p:sp>
      <p:sp>
        <p:nvSpPr>
          <p:cNvPr id="618" name="Marx believes that machinery is not a complement to but a substitute for labor:…"/>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a:uFill>
                  <a:solidFill>
                    <a:srgbClr val="000000"/>
                  </a:solidFill>
                </a:uFill>
                <a:latin typeface="Times New Roman"/>
                <a:ea typeface="Times New Roman"/>
                <a:cs typeface="Times New Roman"/>
                <a:sym typeface="Times New Roman"/>
              </a:defRPr>
            </a:pPr>
            <a:r>
              <a:t>Marx believes that machinery is not a complement to but a substitute for labor: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“Since the demand for labour is determined not by the extent of the total capital but by its variable constituent alone, that demand falls progressively with the growth of the total capital, instead of rising in proportion to it, as was previously assumed….</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“[Capital] produces indeed in direct relation with its own energy and extent, a relatively redundant working population, i.e. a population which is superfluous to capital’s average requirements for its own valorization, and is therefore a surplus population….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working population therefore produces both the accumulation of capital and the means by which it is itself made relatively superfluous…”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The “Industrial Reserve Army” of the Non-Employed"/>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The “Industrial Reserve Army” of the Non-Employed</a:t>
            </a:r>
          </a:p>
        </p:txBody>
      </p:sp>
      <p:sp>
        <p:nvSpPr>
          <p:cNvPr id="621" name="For Marx, it is inconceivable that there might be a permanent, durable increase in the average wage level:…"/>
          <p:cNvSpPr txBox="1"/>
          <p:nvPr>
            <p:ph type="body" idx="4294967295"/>
          </p:nvPr>
        </p:nvSpPr>
        <p:spPr>
          <a:xfrm>
            <a:off x="277663" y="1267122"/>
            <a:ext cx="8572501" cy="5123944"/>
          </a:xfrm>
          <a:prstGeom prst="rect">
            <a:avLst/>
          </a:prstGeom>
        </p:spPr>
        <p:txBody>
          <a:bodyPr lIns="45718" tIns="45718" rIns="45718" bIns="45718" anchor="t"/>
          <a:lstStyle/>
          <a:p>
            <a:pPr marL="0" indent="0" defTabSz="457200">
              <a:spcBef>
                <a:spcPts val="1200"/>
              </a:spcBef>
              <a:buSzTx/>
              <a:buFont typeface="Arial"/>
              <a:buNone/>
              <a:defRPr>
                <a:uFill>
                  <a:solidFill>
                    <a:srgbClr val="000000"/>
                  </a:solidFill>
                </a:uFill>
                <a:latin typeface="Times New Roman"/>
                <a:ea typeface="Times New Roman"/>
                <a:cs typeface="Times New Roman"/>
                <a:sym typeface="Times New Roman"/>
              </a:defRPr>
            </a:pPr>
            <a:r>
              <a:t>For Marx, it is inconceivable that there might be a permanent, durable increase in the average wage level:</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industrial reserve army, during the periods of stagnation and average prosperity, weighs down the active army of workers; during the periods of over-production and feverish activity, it puts a curb on their pretensions. The relative surplus population is therefore the background against which the law of the demand and supply of labour does its work. It confines the field of action of this law to the limits absolutely convenient to capital’s drive to exploit and dominate the workers…” </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Note that the century and a half after Marx wrote saw wages multiply tenfold in the Global North world economy core.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There is something wrong with the argument…</a:t>
            </a:r>
          </a:p>
        </p:txBody>
      </p:sp>
      <p:sp>
        <p:nvSpPr>
          <p:cNvPr id="622" name="November 12, 2019"/>
          <p:cNvSpPr txBox="1"/>
          <p:nvPr/>
        </p:nvSpPr>
        <p:spPr>
          <a:xfrm>
            <a:off x="-1" y="6509570"/>
            <a:ext cx="1963467"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November 12, 2019</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Forest of Outstretched Arms…"/>
          <p:cNvSpPr txBox="1"/>
          <p:nvPr>
            <p:ph type="title" idx="4294967295"/>
          </p:nvPr>
        </p:nvSpPr>
        <p:spPr>
          <a:xfrm>
            <a:off x="277663" y="-2"/>
            <a:ext cx="8572501" cy="1267126"/>
          </a:xfrm>
          <a:prstGeom prst="rect">
            <a:avLst/>
          </a:prstGeom>
        </p:spPr>
        <p:txBody>
          <a:bodyPr lIns="45718" tIns="45718" rIns="45718" bIns="45718"/>
          <a:lstStyle>
            <a:lvl1pPr defTabSz="347472">
              <a:defRPr sz="4500">
                <a:uFill>
                  <a:solidFill>
                    <a:srgbClr val="000000"/>
                  </a:solidFill>
                </a:uFill>
              </a:defRPr>
            </a:lvl1pPr>
          </a:lstStyle>
          <a:p>
            <a:pPr/>
            <a:r>
              <a:t>Forest of Outstretched Arms…</a:t>
            </a:r>
          </a:p>
        </p:txBody>
      </p:sp>
      <p:sp>
        <p:nvSpPr>
          <p:cNvPr id="625" name="In fact, for Marx it is inconceivable the average wage level will stay above bare subsistence:…"/>
          <p:cNvSpPr txBox="1"/>
          <p:nvPr>
            <p:ph type="body" idx="4294967295"/>
          </p:nvPr>
        </p:nvSpPr>
        <p:spPr>
          <a:xfrm>
            <a:off x="277663" y="1267122"/>
            <a:ext cx="8572501" cy="5123944"/>
          </a:xfrm>
          <a:prstGeom prst="rect">
            <a:avLst/>
          </a:prstGeom>
        </p:spPr>
        <p:txBody>
          <a:bodyPr lIns="45718" tIns="45718" rIns="45718" bIns="45718" anchor="t"/>
          <a:lstStyle/>
          <a:p>
            <a:pPr marL="0" indent="0" defTabSz="365759">
              <a:spcBef>
                <a:spcPts val="900"/>
              </a:spcBef>
              <a:buSzTx/>
              <a:buFont typeface="Arial"/>
              <a:buNone/>
              <a:defRPr sz="1900">
                <a:uFill>
                  <a:solidFill>
                    <a:srgbClr val="000000"/>
                  </a:solidFill>
                </a:uFill>
                <a:latin typeface="Times New Roman"/>
                <a:ea typeface="Times New Roman"/>
                <a:cs typeface="Times New Roman"/>
                <a:sym typeface="Times New Roman"/>
              </a:defRPr>
            </a:pPr>
            <a:r>
              <a:t>In fact, for Marx it is inconceivable the average wage level will stay above bare subsistence:</a:t>
            </a:r>
          </a:p>
          <a:p>
            <a:pPr marL="1925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Karl Marx:</a:t>
            </a:r>
          </a:p>
          <a:p>
            <a:pPr lvl="1" marL="4973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“The most diverse machines are now applied to the manufacture of the machines themselves…. The labourers employed in machine factories can but play the role of very stupid machines alongside of the highly ingenious machines…. To sum up: the more productive capital grows, the more it extends the division of labour and the application of machinery; the more the division of labour and the application of machinery extend, the more does competition extend among the workers, the more do their wages shrink together…. A mass of small business men and of people living upon the interest of their capitals is precipitated into the ranks of the working class…. Thus the forest of outstretched arms, begging for work, grows ever thicker, while the arms themselves grow every leaner…” </a:t>
            </a:r>
          </a:p>
          <a:p>
            <a:pPr marL="1925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Note that the century and a half after Marx wrote saw wages multiply tenfold in the Global North world economy core.</a:t>
            </a:r>
          </a:p>
          <a:p>
            <a:pPr marL="1925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There is something wrong with the argument…</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Karl Marx: Summing Up"/>
          <p:cNvSpPr txBox="1"/>
          <p:nvPr>
            <p:ph type="title" idx="4294967295"/>
          </p:nvPr>
        </p:nvSpPr>
        <p:spPr>
          <a:xfrm>
            <a:off x="277663" y="-2"/>
            <a:ext cx="8572501" cy="1267126"/>
          </a:xfrm>
          <a:prstGeom prst="rect">
            <a:avLst/>
          </a:prstGeom>
        </p:spPr>
        <p:txBody>
          <a:bodyPr lIns="45718" tIns="45718" rIns="45718" bIns="45718"/>
          <a:lstStyle>
            <a:lvl1pPr defTabSz="448055">
              <a:defRPr sz="5800">
                <a:uFill>
                  <a:solidFill>
                    <a:srgbClr val="000000"/>
                  </a:solidFill>
                </a:uFill>
              </a:defRPr>
            </a:lvl1pPr>
          </a:lstStyle>
          <a:p>
            <a:pPr/>
            <a:r>
              <a:t>Karl Marx: Summing Up</a:t>
            </a:r>
          </a:p>
        </p:txBody>
      </p:sp>
      <p:sp>
        <p:nvSpPr>
          <p:cNvPr id="628" name="Marx and His Vision:…"/>
          <p:cNvSpPr txBox="1"/>
          <p:nvPr>
            <p:ph type="body" idx="4294967295"/>
          </p:nvPr>
        </p:nvSpPr>
        <p:spPr>
          <a:xfrm>
            <a:off x="277663" y="1267122"/>
            <a:ext cx="8572501" cy="5123944"/>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Times New Roman"/>
                <a:ea typeface="Times New Roman"/>
                <a:cs typeface="Times New Roman"/>
                <a:sym typeface="Times New Roman"/>
              </a:defRPr>
            </a:pPr>
            <a:r>
              <a:t>Marx and His Vision</a:t>
            </a:r>
            <a:r>
              <a:rPr b="0"/>
              <a: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Marx’s vision: utopia is now, thanks to the epoch of the </a:t>
            </a:r>
            <a:r>
              <a:rPr i="1"/>
              <a:t>bourgeoisie</a:t>
            </a:r>
            <a:r>
              <a:t>, within our grasp</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But the </a:t>
            </a:r>
            <a:r>
              <a:rPr i="1"/>
              <a:t>bourgeoisie </a:t>
            </a:r>
            <a:r>
              <a:t>that has performed this historic task is now the major obstacle to utopia</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Marxist movement: really-existing-socialism 1917-1991 not the brightest light on humanity’s tree of good ideas…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Marx’s three-stage trajectory: philosopher/analyst/economist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Marx’s three intellectual faces: prophet, political analyst, economist:</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 the prophet… unhelpful for this world (New Jerusalem)</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 the organizer and analyst… largely wrong (capitalism stripping away the veil of illusion; ruling class will never moderate the system; factory and workers solidarity as the future)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 the economist… wrong and right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15: Convergence and Its Absence</a:t>
            </a:r>
          </a:p>
        </p:txBody>
      </p:sp>
      <p:sp>
        <p:nvSpPr>
          <p:cNvPr id="116" name="Takeaways from last lecture:…"/>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Takeaways from last lecture:</a:t>
            </a:r>
          </a:p>
          <a:p>
            <a:pPr marL="320841" indent="-320841" defTabSz="457200">
              <a:spcBef>
                <a:spcPts val="1200"/>
              </a:spcBef>
              <a:buSzPct val="100000"/>
              <a:buAutoNum type="arabicPeriod" startAt="1"/>
              <a:defRPr>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Karl Marx the Economist"/>
          <p:cNvSpPr txBox="1"/>
          <p:nvPr>
            <p:ph type="title" idx="4294967295"/>
          </p:nvPr>
        </p:nvSpPr>
        <p:spPr>
          <a:xfrm>
            <a:off x="277663" y="-2"/>
            <a:ext cx="8572501" cy="1267126"/>
          </a:xfrm>
          <a:prstGeom prst="rect">
            <a:avLst/>
          </a:prstGeom>
        </p:spPr>
        <p:txBody>
          <a:bodyPr lIns="45718" tIns="45718" rIns="45718" bIns="45718"/>
          <a:lstStyle>
            <a:lvl1pPr defTabSz="429768">
              <a:defRPr>
                <a:uFill>
                  <a:solidFill>
                    <a:srgbClr val="000000"/>
                  </a:solidFill>
                </a:uFill>
              </a:defRPr>
            </a:lvl1pPr>
          </a:lstStyle>
          <a:p>
            <a:pPr/>
            <a:r>
              <a:t>Karl Marx the Economist</a:t>
            </a:r>
          </a:p>
        </p:txBody>
      </p:sp>
      <p:sp>
        <p:nvSpPr>
          <p:cNvPr id="631" name="The Good:…"/>
          <p:cNvSpPr txBox="1"/>
          <p:nvPr>
            <p:ph type="body" idx="4294967295"/>
          </p:nvPr>
        </p:nvSpPr>
        <p:spPr>
          <a:xfrm>
            <a:off x="277663" y="1267122"/>
            <a:ext cx="8572501" cy="5123944"/>
          </a:xfrm>
          <a:prstGeom prst="rect">
            <a:avLst/>
          </a:prstGeom>
        </p:spPr>
        <p:txBody>
          <a:bodyPr lIns="45718" tIns="45718" rIns="45718" bIns="45718" anchor="t"/>
          <a:lstStyle/>
          <a:p>
            <a:pPr marL="0" indent="0" defTabSz="329184">
              <a:spcBef>
                <a:spcPts val="800"/>
              </a:spcBef>
              <a:buSzTx/>
              <a:buFont typeface="Arial"/>
              <a:buNone/>
              <a:defRPr b="1" sz="1700">
                <a:uFill>
                  <a:solidFill>
                    <a:srgbClr val="000000"/>
                  </a:solidFill>
                </a:uFill>
                <a:latin typeface="Times New Roman"/>
                <a:ea typeface="Times New Roman"/>
                <a:cs typeface="Times New Roman"/>
                <a:sym typeface="Times New Roman"/>
              </a:defRPr>
            </a:pPr>
            <a:r>
              <a:t>The Good:</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Three: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Fever-fits of financial crisis and business cycle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Among the first to understand how transformative the Industrial Revolution would be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Very insightful about the history of industrialization</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Marx’s genius responsible for the good</a:t>
            </a:r>
          </a:p>
          <a:p>
            <a:pPr marL="0" indent="0" defTabSz="329184">
              <a:spcBef>
                <a:spcPts val="800"/>
              </a:spcBef>
              <a:buSzTx/>
              <a:buFont typeface="Arial"/>
              <a:buNone/>
              <a:defRPr sz="1700">
                <a:uFill>
                  <a:solidFill>
                    <a:srgbClr val="000000"/>
                  </a:solidFill>
                </a:uFill>
                <a:latin typeface="Times New Roman"/>
                <a:ea typeface="Times New Roman"/>
                <a:cs typeface="Times New Roman"/>
                <a:sym typeface="Times New Roman"/>
              </a:defRPr>
            </a:pPr>
          </a:p>
          <a:p>
            <a:pPr marL="0" indent="0" defTabSz="329184">
              <a:spcBef>
                <a:spcPts val="800"/>
              </a:spcBef>
              <a:buSzTx/>
              <a:buFont typeface="Arial"/>
              <a:buNone/>
              <a:defRPr b="1" sz="1700">
                <a:uFill>
                  <a:solidFill>
                    <a:srgbClr val="000000"/>
                  </a:solidFill>
                </a:uFill>
                <a:latin typeface="Times New Roman"/>
                <a:ea typeface="Times New Roman"/>
                <a:cs typeface="Times New Roman"/>
                <a:sym typeface="Times New Roman"/>
              </a:defRPr>
            </a:pPr>
            <a:r>
              <a:t>The Bad:</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Also three: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Capital always a substitute for labor</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Markets as always a source of mystification and oppression</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Market economy cannot deliver a good division of income</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Hegel, Manchester, the (inherited from Ricardo) Labor Theory of Value, and stubbornness responsible for the bad</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Sources of Marx’s Misconceptions: Hegel"/>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Sources of Marx’s Misconceptions: Hegel</a:t>
            </a:r>
          </a:p>
        </p:txBody>
      </p:sp>
      <p:sp>
        <p:nvSpPr>
          <p:cNvPr id="634" name="Here is Engels trying to make Marx’s coquetting with Hegel’s modes of expression clear:…"/>
          <p:cNvSpPr txBox="1"/>
          <p:nvPr>
            <p:ph type="body" idx="4294967295"/>
          </p:nvPr>
        </p:nvSpPr>
        <p:spPr>
          <a:xfrm>
            <a:off x="277663" y="1267122"/>
            <a:ext cx="8572501" cy="5123944"/>
          </a:xfrm>
          <a:prstGeom prst="rect">
            <a:avLst/>
          </a:prstGeom>
        </p:spPr>
        <p:txBody>
          <a:bodyPr lIns="45718" tIns="45718" rIns="45718" bIns="45718" anchor="t"/>
          <a:lstStyle/>
          <a:p>
            <a:pPr marL="0" indent="0" defTabSz="297179">
              <a:spcBef>
                <a:spcPts val="700"/>
              </a:spcBef>
              <a:buSzTx/>
              <a:buFont typeface="Arial"/>
              <a:buNone/>
              <a:defRPr b="1" sz="1500">
                <a:uFill>
                  <a:solidFill>
                    <a:srgbClr val="000000"/>
                  </a:solidFill>
                </a:uFill>
                <a:latin typeface="Times New Roman"/>
                <a:ea typeface="Times New Roman"/>
                <a:cs typeface="Times New Roman"/>
                <a:sym typeface="Times New Roman"/>
              </a:defRPr>
            </a:pPr>
            <a:r>
              <a:t>Here is Engels trying to make Marx’s coquetting with Hegel’s modes of expression clear:</a:t>
            </a:r>
          </a:p>
          <a:p>
            <a:pPr marL="15641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“Marx says: ‘It is the negation of negation. This re-establishes individual property, but on the basis of the acquisitions of the capitalist era, i.e., on co-operation of free workers and their possession in common of the land and of the means of production produced by labour…’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The state of things brought about by the expropriation of the expropriators is therefore characterised as the re-establishment of individual property, but </a:t>
            </a:r>
            <a:r>
              <a:rPr i="1"/>
              <a:t>on the basis</a:t>
            </a:r>
            <a:r>
              <a:t> of the social ownership of the land and of the means of production produced by labour itself.</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To anyone who understands plain talk this means that social ownership extends to the land and the other means of production, and individual ownership to the products, that is, the articles of consumption.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And in order to make the matter comprehensible even to children of six, Marx assumes on page 56 ‘a community of free individuals, carrying on their work with the means of production in common, in which the labour-power of all the different individuals is consciously applied as the combined labour-power of the community’, that is, a society organised on a socialist basis; and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he continues: ‘The total product of our community is a social product. One portion serves as fresh means of production and remains social. But another portion is consumed by the members as means of subsistence. A distribution of this portion amongst them is consequently necessary’.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And surely that is clear enough even for Herr Dühring, in spite of his having Hegel on his brain…”</a:t>
            </a:r>
          </a:p>
          <a:p>
            <a:pPr marL="15641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This does not help</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Sources of Marx’s Misconceptions"/>
          <p:cNvSpPr txBox="1"/>
          <p:nvPr>
            <p:ph type="title" idx="4294967295"/>
          </p:nvPr>
        </p:nvSpPr>
        <p:spPr>
          <a:xfrm>
            <a:off x="277663" y="-2"/>
            <a:ext cx="8572501" cy="1267126"/>
          </a:xfrm>
          <a:prstGeom prst="rect">
            <a:avLst/>
          </a:prstGeom>
        </p:spPr>
        <p:txBody>
          <a:bodyPr lIns="45718" tIns="45718" rIns="45718" bIns="45718"/>
          <a:lstStyle>
            <a:lvl1pPr defTabSz="306324">
              <a:defRPr sz="4000">
                <a:uFill>
                  <a:solidFill>
                    <a:srgbClr val="000000"/>
                  </a:solidFill>
                </a:uFill>
              </a:defRPr>
            </a:lvl1pPr>
          </a:lstStyle>
          <a:p>
            <a:pPr/>
            <a:r>
              <a:t>Sources of Marx’s Misconceptions</a:t>
            </a:r>
          </a:p>
        </p:txBody>
      </p:sp>
      <p:sp>
        <p:nvSpPr>
          <p:cNvPr id="637" name="Manchester:…"/>
          <p:cNvSpPr txBox="1"/>
          <p:nvPr>
            <p:ph type="body" idx="4294967295"/>
          </p:nvPr>
        </p:nvSpPr>
        <p:spPr>
          <a:xfrm>
            <a:off x="277663" y="1267122"/>
            <a:ext cx="8572501" cy="5123944"/>
          </a:xfrm>
          <a:prstGeom prst="rect">
            <a:avLst/>
          </a:prstGeom>
        </p:spPr>
        <p:txBody>
          <a:bodyPr lIns="45718" tIns="45718" rIns="45718" bIns="45718" anchor="t"/>
          <a:lstStyle/>
          <a:p>
            <a:pPr marL="0" indent="0" defTabSz="393191">
              <a:spcBef>
                <a:spcPts val="1000"/>
              </a:spcBef>
              <a:buSzTx/>
              <a:buFont typeface="Arial"/>
              <a:buNone/>
              <a:defRPr b="1" sz="2000">
                <a:uFill>
                  <a:solidFill>
                    <a:srgbClr val="000000"/>
                  </a:solidFill>
                </a:uFill>
                <a:latin typeface="Times New Roman"/>
                <a:ea typeface="Times New Roman"/>
                <a:cs typeface="Times New Roman"/>
                <a:sym typeface="Times New Roman"/>
              </a:defRPr>
            </a:pPr>
            <a:r>
              <a:t>Manchester:</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Manchester, especially in the aftermath of the Irish Potato Famine, an unusual outlier—not a model for the future…</a:t>
            </a:r>
          </a:p>
          <a:p>
            <a:pPr marL="0" indent="0" defTabSz="393191">
              <a:spcBef>
                <a:spcPts val="1000"/>
              </a:spcBef>
              <a:buSzTx/>
              <a:buFont typeface="Arial"/>
              <a:buNone/>
              <a:defRPr sz="2000">
                <a:uFill>
                  <a:solidFill>
                    <a:srgbClr val="000000"/>
                  </a:solidFill>
                </a:uFill>
                <a:latin typeface="Times New Roman"/>
                <a:ea typeface="Times New Roman"/>
                <a:cs typeface="Times New Roman"/>
                <a:sym typeface="Times New Roman"/>
              </a:defRPr>
            </a:pPr>
          </a:p>
          <a:p>
            <a:pPr marL="0" indent="0" defTabSz="393191">
              <a:spcBef>
                <a:spcPts val="1000"/>
              </a:spcBef>
              <a:buSzTx/>
              <a:buFont typeface="Arial"/>
              <a:buNone/>
              <a:defRPr b="1" sz="2000">
                <a:uFill>
                  <a:solidFill>
                    <a:srgbClr val="000000"/>
                  </a:solidFill>
                </a:uFill>
                <a:latin typeface="Times New Roman"/>
                <a:ea typeface="Times New Roman"/>
                <a:cs typeface="Times New Roman"/>
                <a:sym typeface="Times New Roman"/>
              </a:defRPr>
            </a:pPr>
            <a:r>
              <a:t>The Labor Theory of Value:</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It just does not work…</a:t>
            </a:r>
          </a:p>
          <a:p>
            <a:pPr marL="0" indent="0" defTabSz="393191">
              <a:spcBef>
                <a:spcPts val="1000"/>
              </a:spcBef>
              <a:buSzTx/>
              <a:buFont typeface="Arial"/>
              <a:buNone/>
              <a:defRPr sz="2000">
                <a:uFill>
                  <a:solidFill>
                    <a:srgbClr val="000000"/>
                  </a:solidFill>
                </a:uFill>
                <a:latin typeface="Times New Roman"/>
                <a:ea typeface="Times New Roman"/>
                <a:cs typeface="Times New Roman"/>
                <a:sym typeface="Times New Roman"/>
              </a:defRPr>
            </a:pPr>
          </a:p>
          <a:p>
            <a:pPr marL="0" indent="0" defTabSz="393191">
              <a:spcBef>
                <a:spcPts val="1000"/>
              </a:spcBef>
              <a:buSzTx/>
              <a:buFont typeface="Arial"/>
              <a:buNone/>
              <a:defRPr b="1" sz="2000">
                <a:uFill>
                  <a:solidFill>
                    <a:srgbClr val="000000"/>
                  </a:solidFill>
                </a:uFill>
                <a:latin typeface="Times New Roman"/>
                <a:ea typeface="Times New Roman"/>
                <a:cs typeface="Times New Roman"/>
                <a:sym typeface="Times New Roman"/>
              </a:defRPr>
            </a:pPr>
            <a:r>
              <a:t>Stubbornness:</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What do you do when the world surprises you?</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Do you double down, and turn all the ingenuity of your brain to figuring out reasons why what you had thought to be true and what is apparently false is true after all?</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Or do you mark your beliefs to market?</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A Paragraph to Not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 Paragraph to Note</a:t>
            </a:r>
          </a:p>
        </p:txBody>
      </p:sp>
      <p:sp>
        <p:nvSpPr>
          <p:cNvPr id="640" name="How should we read this paragraph?:…"/>
          <p:cNvSpPr txBox="1"/>
          <p:nvPr>
            <p:ph type="body" idx="4294967295"/>
          </p:nvPr>
        </p:nvSpPr>
        <p:spPr>
          <a:xfrm>
            <a:off x="277663" y="1267122"/>
            <a:ext cx="8572501" cy="5123944"/>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Times New Roman"/>
                <a:ea typeface="Times New Roman"/>
                <a:cs typeface="Times New Roman"/>
                <a:sym typeface="Times New Roman"/>
              </a:defRPr>
            </a:pPr>
            <a:r>
              <a:t>How should we read this paragraph?:</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law... of surplus-value produced... clearly contradicts all experience based on appearance.... A cotton spinner, who... employs... little variable capital, does not, on account of this, pocket less profit or surplus-value than a baker... [with] much variable... capital. For the solution of this apparent contradiction, many intermediate terms are as yet wanted, as from the standpoint of elementary algebra many intermediate terms are wanted to understand that 0/0 may represent an actual magnitude.... It will be seen later how the school of Ricardo has come to grief over this stumbling block. Vulgar economy which, indeed, ‘has really learnt nothing’, here as everywhere sticks to appearances in opposition to the law which regulates and explains them. In opposition to Spinoza, it believes that “ignorance is a sufficient reason”...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equal capitals deployed over equal times with equal degrees of risk yield equal profits independent of how many workers their deployment sets to work should have made Marx rethink.</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But it did not: instead it made him add epicycle upon epicycle…</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David Landes: Why Northwest Europe? Why Not China?"/>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defRPr>
            </a:lvl1pPr>
          </a:lstStyle>
          <a:p>
            <a:pPr/>
            <a:r>
              <a:t>David Landes: Why Northwest Europe? Why Not China?</a:t>
            </a:r>
          </a:p>
        </p:txBody>
      </p:sp>
      <p:sp>
        <p:nvSpPr>
          <p:cNvPr id="643"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
        <p:nvSpPr>
          <p:cNvPr id="644" name="China had two chanc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65174">
              <a:spcBef>
                <a:spcPts val="600"/>
              </a:spcBef>
              <a:defRPr b="1" sz="1300">
                <a:latin typeface="+mj-lt"/>
                <a:ea typeface="+mj-ea"/>
                <a:cs typeface="+mj-cs"/>
                <a:sym typeface="Helvetica"/>
              </a:defRPr>
            </a:pPr>
            <a:r>
              <a:t>China had two chances:</a:t>
            </a:r>
          </a:p>
          <a:p>
            <a:pPr marL="139565" indent="-139565" defTabSz="265174">
              <a:spcBef>
                <a:spcPts val="600"/>
              </a:spcBef>
              <a:buSzPct val="100000"/>
              <a:buChar char="•"/>
              <a:defRPr sz="1300">
                <a:latin typeface="Times New Roman"/>
                <a:ea typeface="Times New Roman"/>
                <a:cs typeface="Times New Roman"/>
                <a:sym typeface="Times New Roman"/>
              </a:defRPr>
            </a:pPr>
            <a:r>
              <a:t>First, to generate a continuing, self-sustaining process of scientific and technological advance on the basis of its indigenous traditions and achievements</a:t>
            </a:r>
          </a:p>
          <a:p>
            <a:pPr marL="139565" indent="-139565" defTabSz="265174">
              <a:spcBef>
                <a:spcPts val="600"/>
              </a:spcBef>
              <a:buSzPct val="100000"/>
              <a:buChar char="•"/>
              <a:defRPr sz="1300">
                <a:latin typeface="Times New Roman"/>
                <a:ea typeface="Times New Roman"/>
                <a:cs typeface="Times New Roman"/>
                <a:sym typeface="Times New Roman"/>
              </a:defRPr>
            </a:pPr>
            <a:r>
              <a:t>Second, to learn from European science and technology once the foreign “barbarians” entered the Chi- nese domain in the sixteenth century. </a:t>
            </a:r>
          </a:p>
          <a:p>
            <a:pPr marL="139565" indent="-139565" defTabSz="265174">
              <a:spcBef>
                <a:spcPts val="600"/>
              </a:spcBef>
              <a:buSzPct val="100000"/>
              <a:buChar char="•"/>
              <a:defRPr sz="1300">
                <a:latin typeface="Times New Roman"/>
                <a:ea typeface="Times New Roman"/>
                <a:cs typeface="Times New Roman"/>
                <a:sym typeface="Times New Roman"/>
              </a:defRPr>
            </a:pPr>
            <a:r>
              <a:t>The first failure has elicited much scholarly inquiry and analysis. And yet it remains an abiding mystery.</a:t>
            </a:r>
          </a:p>
          <a:p>
            <a:pPr marL="139565" indent="-139565" defTabSz="265174">
              <a:spcBef>
                <a:spcPts val="600"/>
              </a:spcBef>
              <a:buSzPct val="100000"/>
              <a:buChar char="•"/>
              <a:defRPr sz="1300">
                <a:latin typeface="Times New Roman"/>
                <a:ea typeface="Times New Roman"/>
                <a:cs typeface="Times New Roman"/>
                <a:sym typeface="Times New Roman"/>
              </a:defRPr>
            </a:pPr>
            <a:r>
              <a:t>Chinese priority: </a:t>
            </a:r>
          </a:p>
          <a:p>
            <a:pPr lvl="1" marL="360545" indent="-139565" defTabSz="265174">
              <a:spcBef>
                <a:spcPts val="600"/>
              </a:spcBef>
              <a:buSzPct val="100000"/>
              <a:buChar char="•"/>
              <a:defRPr b="1" sz="1300">
                <a:latin typeface="Times New Roman"/>
                <a:ea typeface="Times New Roman"/>
                <a:cs typeface="Times New Roman"/>
                <a:sym typeface="Times New Roman"/>
              </a:defRPr>
            </a:pPr>
            <a:r>
              <a:t>Textiles</a:t>
            </a:r>
            <a:r>
              <a:rPr b="0"/>
              <a:t>: a power-driven spinning machine in the thirteenth century, some 500 years before the England of the Industrial Revolution knew water frames and mules</a:t>
            </a:r>
          </a:p>
          <a:p>
            <a:pPr lvl="1" marL="360545" indent="-139565" defTabSz="265174">
              <a:spcBef>
                <a:spcPts val="600"/>
              </a:spcBef>
              <a:buSzPct val="100000"/>
              <a:buChar char="•"/>
              <a:defRPr b="1" sz="1300">
                <a:latin typeface="Times New Roman"/>
                <a:ea typeface="Times New Roman"/>
                <a:cs typeface="Times New Roman"/>
                <a:sym typeface="Times New Roman"/>
              </a:defRPr>
            </a:pPr>
            <a:r>
              <a:t>Iron</a:t>
            </a:r>
            <a:r>
              <a:rPr b="0"/>
              <a:t>: China early learned to use coal and probably coke (as against charcoal) in blast furnaces for smelting iron and were turning out perhaps as many as 125,000 tons of pig iron by the later eleventh </a:t>
            </a:r>
          </a:p>
          <a:p>
            <a:pPr lvl="1" marL="360545" indent="-139565" defTabSz="265174">
              <a:spcBef>
                <a:spcPts val="600"/>
              </a:spcBef>
              <a:buSzPct val="100000"/>
              <a:buChar char="•"/>
              <a:defRPr b="1" sz="1300">
                <a:latin typeface="Times New Roman"/>
                <a:ea typeface="Times New Roman"/>
                <a:cs typeface="Times New Roman"/>
                <a:sym typeface="Times New Roman"/>
              </a:defRPr>
            </a:pPr>
            <a:r>
              <a:t>Other industries</a:t>
            </a:r>
            <a:r>
              <a:rPr b="0"/>
              <a:t>: the wheelbarrow, the stirrup, the rigid horse collar (to prevent choking), the compass, paper, printing, gunpowder, porcelain </a:t>
            </a:r>
          </a:p>
          <a:p>
            <a:pPr marL="139565" indent="-139565" defTabSz="265174">
              <a:spcBef>
                <a:spcPts val="600"/>
              </a:spcBef>
              <a:buSzPct val="100000"/>
              <a:buChar char="•"/>
              <a:defRPr sz="1300">
                <a:latin typeface="Times New Roman"/>
                <a:ea typeface="Times New Roman"/>
                <a:cs typeface="Times New Roman"/>
                <a:sym typeface="Times New Roman"/>
              </a:defRPr>
            </a:pPr>
            <a:r>
              <a:t>The mystery lies in the failure of China to realize the potential of some of the most important of these inventions….  </a:t>
            </a:r>
          </a:p>
          <a:p>
            <a:pPr marL="139565" indent="-139565" defTabSz="265174">
              <a:spcBef>
                <a:spcPts val="600"/>
              </a:spcBef>
              <a:buSzPct val="100000"/>
              <a:buChar char="•"/>
              <a:defRPr sz="1300">
                <a:latin typeface="Times New Roman"/>
                <a:ea typeface="Times New Roman"/>
                <a:cs typeface="Times New Roman"/>
                <a:sym typeface="Times New Roman"/>
              </a:defRPr>
            </a:pPr>
            <a:r>
              <a:t>Chinese industrial history offers a number of examples of technological regression and oblivion:</a:t>
            </a:r>
          </a:p>
          <a:p>
            <a:pPr lvl="1" marL="360545" indent="-139565" defTabSz="265174">
              <a:spcBef>
                <a:spcPts val="600"/>
              </a:spcBef>
              <a:buSzPct val="100000"/>
              <a:buChar char="•"/>
              <a:defRPr sz="1300">
                <a:latin typeface="Times New Roman"/>
                <a:ea typeface="Times New Roman"/>
                <a:cs typeface="Times New Roman"/>
                <a:sym typeface="Times New Roman"/>
              </a:defRPr>
            </a:pPr>
            <a:r>
              <a:t>The machine to spin hemp was never adapted to the manufacture of cotton</a:t>
            </a:r>
          </a:p>
          <a:p>
            <a:pPr lvl="1" marL="360545" indent="-139565" defTabSz="265174">
              <a:spcBef>
                <a:spcPts val="600"/>
              </a:spcBef>
              <a:buSzPct val="100000"/>
              <a:buChar char="•"/>
              <a:defRPr sz="1300">
                <a:latin typeface="Times New Roman"/>
                <a:ea typeface="Times New Roman"/>
                <a:cs typeface="Times New Roman"/>
                <a:sym typeface="Times New Roman"/>
              </a:defRPr>
            </a:pPr>
            <a:r>
              <a:t>Cotton spinning was never mechanized</a:t>
            </a:r>
          </a:p>
          <a:p>
            <a:pPr lvl="1" marL="360545" indent="-139565" defTabSz="265174">
              <a:spcBef>
                <a:spcPts val="600"/>
              </a:spcBef>
              <a:buSzPct val="100000"/>
              <a:buChar char="•"/>
              <a:defRPr sz="1300">
                <a:latin typeface="Times New Roman"/>
                <a:ea typeface="Times New Roman"/>
                <a:cs typeface="Times New Roman"/>
                <a:sym typeface="Times New Roman"/>
              </a:defRPr>
            </a:pPr>
            <a:r>
              <a:t>Coal/coke smelting was allowed to fall into disuse, along with the iron industry</a:t>
            </a:r>
            <a:b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Landes: Conventional Explanations (of European Success) Inadequate"/>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Landes: Conventional Explanations (of European Success) Inadequate</a:t>
            </a:r>
          </a:p>
        </p:txBody>
      </p:sp>
      <p:sp>
        <p:nvSpPr>
          <p:cNvPr id="647" name="But almost every element usually regarded by historians as a major contributory cause to the Industrial Revolution in north-western Europe was also present in China:…"/>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52042">
              <a:spcBef>
                <a:spcPts val="900"/>
              </a:spcBef>
              <a:defRPr b="1">
                <a:latin typeface="+mj-lt"/>
                <a:ea typeface="+mj-ea"/>
                <a:cs typeface="+mj-cs"/>
                <a:sym typeface="Helvetica"/>
              </a:defRPr>
            </a:pPr>
            <a:r>
              <a:t>But almost every element usually regarded by historians as a major contributory cause to the Industrial Revolution in north-western Europe was also present in China:</a:t>
            </a:r>
          </a:p>
          <a:p>
            <a:pPr lvl="1" marL="478656" indent="-185286" defTabSz="352042">
              <a:spcBef>
                <a:spcPts val="900"/>
              </a:spcBef>
              <a:buSzPct val="100000"/>
              <a:buChar char="•"/>
              <a:defRPr>
                <a:latin typeface="Times New Roman"/>
                <a:ea typeface="Times New Roman"/>
                <a:cs typeface="Times New Roman"/>
                <a:sym typeface="Times New Roman"/>
              </a:defRPr>
            </a:pPr>
            <a:r>
              <a:t>A revolution in the relations between social classes, at least in the countryside</a:t>
            </a:r>
          </a:p>
          <a:p>
            <a:pPr lvl="1" marL="478656" indent="-185286" defTabSz="352042">
              <a:spcBef>
                <a:spcPts val="900"/>
              </a:spcBef>
              <a:buSzPct val="100000"/>
              <a:buChar char="•"/>
              <a:defRPr>
                <a:latin typeface="Times New Roman"/>
                <a:ea typeface="Times New Roman"/>
                <a:cs typeface="Times New Roman"/>
                <a:sym typeface="Times New Roman"/>
              </a:defRPr>
            </a:pPr>
            <a:r>
              <a:t>Only Galilean-Newtonian science was missing; but in the short run this was not important. </a:t>
            </a:r>
          </a:p>
          <a:p>
            <a:pPr lvl="1" marL="478656" indent="-185286" defTabSz="352042">
              <a:spcBef>
                <a:spcPts val="900"/>
              </a:spcBef>
              <a:buSzPct val="100000"/>
              <a:buChar char="•"/>
              <a:defRPr>
                <a:latin typeface="Times New Roman"/>
                <a:ea typeface="Times New Roman"/>
                <a:cs typeface="Times New Roman"/>
                <a:sym typeface="Times New Roman"/>
              </a:defRPr>
            </a:pPr>
            <a:r>
              <a:t>Had the Chinese possessed, or developed, the seventeenth-century European mania for tinkering and improving, they could easily have made an efficient spinning machine out of the primitive model described by Wang Chen. </a:t>
            </a:r>
          </a:p>
          <a:p>
            <a:pPr lvl="1" marL="478656" indent="-185286" defTabSz="352042">
              <a:spcBef>
                <a:spcPts val="900"/>
              </a:spcBef>
              <a:buSzPct val="100000"/>
              <a:buChar char="•"/>
              <a:defRPr>
                <a:latin typeface="Times New Roman"/>
                <a:ea typeface="Times New Roman"/>
                <a:cs typeface="Times New Roman"/>
                <a:sym typeface="Times New Roman"/>
              </a:defRPr>
            </a:pPr>
            <a:r>
              <a:t>A steam engine would have been more difficult; but it should not have posed insuperable difficulties to a people who had been building double-acting piston flame-throwers in the Sung dynasty. </a:t>
            </a:r>
          </a:p>
          <a:p>
            <a:pPr lvl="1" marL="478656" indent="-185286" defTabSz="352042">
              <a:spcBef>
                <a:spcPts val="900"/>
              </a:spcBef>
              <a:buSzPct val="100000"/>
              <a:buChar char="•"/>
              <a:defRPr>
                <a:latin typeface="Times New Roman"/>
                <a:ea typeface="Times New Roman"/>
                <a:cs typeface="Times New Roman"/>
                <a:sym typeface="Times New Roman"/>
              </a:defRPr>
            </a:pPr>
            <a:r>
              <a:t>The crucial point is that nobody tried. </a:t>
            </a:r>
          </a:p>
          <a:p>
            <a:pPr lvl="1" marL="478656" indent="-185286" defTabSz="352042">
              <a:spcBef>
                <a:spcPts val="900"/>
              </a:spcBef>
              <a:buSzPct val="100000"/>
              <a:buChar char="•"/>
              <a:defRPr>
                <a:latin typeface="Times New Roman"/>
                <a:ea typeface="Times New Roman"/>
                <a:cs typeface="Times New Roman"/>
                <a:sym typeface="Times New Roman"/>
              </a:defRPr>
            </a:pPr>
            <a:r>
              <a:t>In most fields, agriculture being the chief exception, Chinese technology stopped progressing well before the point at which a lack of scientific knowledge had become a serious obstacle</a:t>
            </a:r>
          </a:p>
        </p:txBody>
      </p:sp>
      <p:sp>
        <p:nvSpPr>
          <p:cNvPr id="648"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Landes: Sinologist Explanations (of China’s Failure)"/>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Landes: Sinologist Explanations (of China’s Failure)</a:t>
            </a:r>
          </a:p>
        </p:txBody>
      </p:sp>
      <p:sp>
        <p:nvSpPr>
          <p:cNvPr id="651" name="Partial explanations onl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65174">
              <a:spcBef>
                <a:spcPts val="600"/>
              </a:spcBef>
              <a:defRPr b="1" sz="1300">
                <a:latin typeface="+mj-lt"/>
                <a:ea typeface="+mj-ea"/>
                <a:cs typeface="+mj-cs"/>
                <a:sym typeface="Helvetica"/>
              </a:defRPr>
            </a:pPr>
            <a:r>
              <a:t>Partial explanations only:</a:t>
            </a:r>
          </a:p>
          <a:p>
            <a:pPr marL="139565" indent="-139565" defTabSz="265174">
              <a:spcBef>
                <a:spcPts val="600"/>
              </a:spcBef>
              <a:buSzPct val="100000"/>
              <a:buChar char="•"/>
              <a:defRPr sz="1300">
                <a:latin typeface="Times New Roman"/>
                <a:ea typeface="Times New Roman"/>
                <a:cs typeface="Times New Roman"/>
                <a:sym typeface="Times New Roman"/>
              </a:defRPr>
            </a:pPr>
            <a:r>
              <a:t>First, China lacked a free market and institutionalized property rights. </a:t>
            </a:r>
          </a:p>
          <a:p>
            <a:pPr marL="139565" indent="-139565" defTabSz="265174">
              <a:spcBef>
                <a:spcPts val="600"/>
              </a:spcBef>
              <a:buSzPct val="100000"/>
              <a:buChar char="•"/>
              <a:defRPr sz="1300">
                <a:latin typeface="Times New Roman"/>
                <a:ea typeface="Times New Roman"/>
                <a:cs typeface="Times New Roman"/>
                <a:sym typeface="Times New Roman"/>
              </a:defRPr>
            </a:pPr>
            <a:r>
              <a:t>The Chinese state was always stepping in to interfere with private enterprise—to take over certain activities, to prohibit and inhibit others, to manipulate prices, to exact bribes:</a:t>
            </a:r>
          </a:p>
          <a:p>
            <a:pPr lvl="1" marL="360545" indent="-139565" defTabSz="265174">
              <a:spcBef>
                <a:spcPts val="600"/>
              </a:spcBef>
              <a:buSzPct val="100000"/>
              <a:buChar char="•"/>
              <a:defRPr sz="1300">
                <a:latin typeface="Times New Roman"/>
                <a:ea typeface="Times New Roman"/>
                <a:cs typeface="Times New Roman"/>
                <a:sym typeface="Times New Roman"/>
              </a:defRPr>
            </a:pPr>
            <a:r>
              <a:t>Motivated by a desire to reserve labor to agriculture</a:t>
            </a:r>
          </a:p>
          <a:p>
            <a:pPr lvl="1" marL="360545" indent="-139565" defTabSz="265174">
              <a:spcBef>
                <a:spcPts val="600"/>
              </a:spcBef>
              <a:buSzPct val="100000"/>
              <a:buChar char="•"/>
              <a:defRPr sz="1300">
                <a:latin typeface="Times New Roman"/>
                <a:ea typeface="Times New Roman"/>
                <a:cs typeface="Times New Roman"/>
                <a:sym typeface="Times New Roman"/>
              </a:defRPr>
            </a:pPr>
            <a:r>
              <a:t>To control important resources (salt and iron, for example)</a:t>
            </a:r>
          </a:p>
          <a:p>
            <a:pPr lvl="1" marL="360545" indent="-139565" defTabSz="265174">
              <a:spcBef>
                <a:spcPts val="600"/>
              </a:spcBef>
              <a:buSzPct val="100000"/>
              <a:buChar char="•"/>
              <a:defRPr sz="1300">
                <a:latin typeface="Times New Roman"/>
                <a:ea typeface="Times New Roman"/>
                <a:cs typeface="Times New Roman"/>
                <a:sym typeface="Times New Roman"/>
              </a:defRPr>
            </a:pPr>
            <a:r>
              <a:t>By an appetite for revenue (the story of the goose that laid the golden eggs is a leitmotif of Chinese history);</a:t>
            </a:r>
          </a:p>
          <a:p>
            <a:pPr lvl="1" marL="360545" indent="-139565" defTabSz="265174">
              <a:spcBef>
                <a:spcPts val="600"/>
              </a:spcBef>
              <a:buSzPct val="100000"/>
              <a:buChar char="•"/>
              <a:defRPr sz="1300">
                <a:latin typeface="Times New Roman"/>
                <a:ea typeface="Times New Roman"/>
                <a:cs typeface="Times New Roman"/>
                <a:sym typeface="Times New Roman"/>
              </a:defRPr>
            </a:pPr>
            <a:r>
              <a:t>By fear and disapproval of self-enrichment, except by officials, giving rise in turn to abundant corruption and rent-seeking</a:t>
            </a:r>
          </a:p>
          <a:p>
            <a:pPr lvl="1" marL="360545" indent="-139565" defTabSz="265174">
              <a:spcBef>
                <a:spcPts val="600"/>
              </a:spcBef>
              <a:buSzPct val="100000"/>
              <a:buChar char="•"/>
              <a:defRPr sz="1300">
                <a:latin typeface="Times New Roman"/>
                <a:ea typeface="Times New Roman"/>
                <a:cs typeface="Times New Roman"/>
                <a:sym typeface="Times New Roman"/>
              </a:defRPr>
            </a:pPr>
            <a:r>
              <a:t>By a distaste for maritime trade… [seen] as a diversion from imperial concerns, as a divisive force and source of income inequality in the ecumenical empire, and worse yet, as an invitation to exit. </a:t>
            </a:r>
          </a:p>
          <a:p>
            <a:pPr lvl="1" marL="360545" indent="-139565" defTabSz="265174">
              <a:spcBef>
                <a:spcPts val="600"/>
              </a:spcBef>
              <a:buSzPct val="100000"/>
              <a:buChar char="•"/>
              <a:defRPr sz="1300">
                <a:latin typeface="Times New Roman"/>
                <a:ea typeface="Times New Roman"/>
                <a:cs typeface="Times New Roman"/>
                <a:sym typeface="Times New Roman"/>
              </a:defRPr>
            </a:pPr>
            <a:r>
              <a:t>This state intervention and interference encountered evasion and resistance; indeed, the very needs of state compelled a certain tolerance for disobedience. </a:t>
            </a:r>
          </a:p>
          <a:p>
            <a:pPr marL="139565" indent="-139565" defTabSz="265174">
              <a:spcBef>
                <a:spcPts val="600"/>
              </a:spcBef>
              <a:buSzPct val="100000"/>
              <a:buChar char="•"/>
              <a:defRPr sz="1300">
                <a:latin typeface="Times New Roman"/>
                <a:ea typeface="Times New Roman"/>
                <a:cs typeface="Times New Roman"/>
                <a:sym typeface="Times New Roman"/>
              </a:defRPr>
            </a:pPr>
            <a:r>
              <a:t>Still, the goal, the aim, the ideal was the ineffable stillness of immobility. </a:t>
            </a:r>
          </a:p>
          <a:p>
            <a:pPr marL="139565" indent="-139565" defTabSz="265174">
              <a:spcBef>
                <a:spcPts val="600"/>
              </a:spcBef>
              <a:buSzPct val="100000"/>
              <a:buChar char="•"/>
              <a:defRPr sz="1300">
                <a:latin typeface="Times New Roman"/>
                <a:ea typeface="Times New Roman"/>
                <a:cs typeface="Times New Roman"/>
                <a:sym typeface="Times New Roman"/>
              </a:defRPr>
            </a:pPr>
            <a:r>
              <a:t>The Hongwu (“Vast Martial”) emperor… He wanted rather to immobilize the realm. People were to stay put and move only with the permission of the state—at home and abroad. People who went outside China without per- mission were liable to execution on their return. The Ming code of core laws also sought to block social mobility, with severe penalties for those jumping professional and occupational barriers. </a:t>
            </a:r>
          </a:p>
          <a:p>
            <a:pPr marL="139565" indent="-139565" defTabSz="265174">
              <a:spcBef>
                <a:spcPts val="600"/>
              </a:spcBef>
              <a:buSzPct val="100000"/>
              <a:buChar char="•"/>
              <a:defRPr sz="1300">
                <a:latin typeface="Times New Roman"/>
                <a:ea typeface="Times New Roman"/>
                <a:cs typeface="Times New Roman"/>
                <a:sym typeface="Times New Roman"/>
              </a:defRPr>
            </a:pPr>
            <a:r>
              <a:t>The reason the Chinese did not develop based on their scientific knowledge is that no one was trying. Why try? </a:t>
            </a:r>
          </a:p>
          <a:p>
            <a:pPr marL="139565" indent="-139565" defTabSz="265174">
              <a:spcBef>
                <a:spcPts val="600"/>
              </a:spcBef>
              <a:buSzPct val="100000"/>
              <a:buChar char="•"/>
              <a:defRPr sz="1300">
                <a:latin typeface="Times New Roman"/>
                <a:ea typeface="Times New Roman"/>
                <a:cs typeface="Times New Roman"/>
                <a:sym typeface="Times New Roman"/>
              </a:defRPr>
            </a:pPr>
            <a:r>
              <a:t>In all this, the contrast with Europe was marked. </a:t>
            </a:r>
          </a:p>
        </p:txBody>
      </p:sp>
      <p:sp>
        <p:nvSpPr>
          <p:cNvPr id="652"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Landes: Sinologist Explanations (of China’s Failure) 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Landes: Sinologist Explanations (of China’s Failure) II</a:t>
            </a:r>
          </a:p>
        </p:txBody>
      </p:sp>
      <p:sp>
        <p:nvSpPr>
          <p:cNvPr id="655" name="Elvin (1973, pp. 224–225) captures some of thi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24026">
              <a:spcBef>
                <a:spcPts val="500"/>
              </a:spcBef>
              <a:defRPr b="1" sz="1100">
                <a:latin typeface="+mj-lt"/>
                <a:ea typeface="+mj-ea"/>
                <a:cs typeface="+mj-cs"/>
                <a:sym typeface="Helvetica"/>
              </a:defRPr>
            </a:pPr>
            <a:r>
              <a:t>Elvin (1973, pp. 224–225) captures some of this:</a:t>
            </a:r>
          </a:p>
          <a:p>
            <a:pPr marL="117908" indent="-117908" defTabSz="224026">
              <a:spcBef>
                <a:spcPts val="500"/>
              </a:spcBef>
              <a:buSzPct val="100000"/>
              <a:buChar char="•"/>
              <a:defRPr sz="1100">
                <a:latin typeface="Times New Roman"/>
                <a:ea typeface="Times New Roman"/>
                <a:cs typeface="Times New Roman"/>
                <a:sym typeface="Times New Roman"/>
              </a:defRPr>
            </a:pPr>
            <a:r>
              <a:t>It was the great size of the Chinese Empire which made the adoption of the policies of the Ming emperors possible. </a:t>
            </a:r>
          </a:p>
          <a:p>
            <a:pPr marL="117908" indent="-117908" defTabSz="224026">
              <a:spcBef>
                <a:spcPts val="500"/>
              </a:spcBef>
              <a:buSzPct val="100000"/>
              <a:buChar char="•"/>
              <a:defRPr sz="1100">
                <a:latin typeface="Times New Roman"/>
                <a:ea typeface="Times New Roman"/>
                <a:cs typeface="Times New Roman"/>
                <a:sym typeface="Times New Roman"/>
              </a:defRPr>
            </a:pPr>
            <a:r>
              <a:t>In a Chinese subcontinent made up of smaller independent states, like those of the Five Dynasties [907-960 C.E.] or the Ten Kingdoms, no government could have afforded to close itself off. International economic interdependence (as that between regions would have become) would have removed this option; and the need for diplomatic and military alliances, and revenue from foreign trade, would have made isolationism undesirable. </a:t>
            </a:r>
          </a:p>
          <a:p>
            <a:pPr marL="117908" indent="-117908" defTabSz="224026">
              <a:spcBef>
                <a:spcPts val="500"/>
              </a:spcBef>
              <a:buSzPct val="100000"/>
              <a:buChar char="•"/>
              <a:defRPr sz="1100">
                <a:latin typeface="Times New Roman"/>
                <a:ea typeface="Times New Roman"/>
                <a:cs typeface="Times New Roman"/>
                <a:sym typeface="Times New Roman"/>
              </a:defRPr>
            </a:pPr>
            <a:r>
              <a:t>With smaller states, there might also have been, as there was in north-western Europe in early modern times, a closer conscious identification of the governed with their countries and rulers.</a:t>
            </a:r>
          </a:p>
          <a:p>
            <a:pPr marL="117908" indent="-117908" defTabSz="224026">
              <a:spcBef>
                <a:spcPts val="500"/>
              </a:spcBef>
              <a:buSzPct val="100000"/>
              <a:buChar char="•"/>
              <a:defRPr sz="1100">
                <a:latin typeface="Times New Roman"/>
                <a:ea typeface="Times New Roman"/>
                <a:cs typeface="Times New Roman"/>
                <a:sym typeface="Times New Roman"/>
              </a:defRPr>
            </a:pPr>
            <a:r>
              <a:t>Why this peculiarly European joy in discovery? This pleasure in the new and better? This cultivation of invention—or what some have called “the invention of invention”? </a:t>
            </a:r>
          </a:p>
          <a:p>
            <a:pPr marL="117908" indent="-117908" defTabSz="224026">
              <a:spcBef>
                <a:spcPts val="500"/>
              </a:spcBef>
              <a:buSzPct val="100000"/>
              <a:buChar char="•"/>
              <a:defRPr sz="1100">
                <a:latin typeface="Times New Roman"/>
                <a:ea typeface="Times New Roman"/>
                <a:cs typeface="Times New Roman"/>
                <a:sym typeface="Times New Roman"/>
              </a:defRPr>
            </a:pPr>
            <a:r>
              <a:t>Different scholars have suggested a variety of reasons, typically related to religious values;</a:t>
            </a:r>
          </a:p>
          <a:p>
            <a:pPr marL="117908" indent="-117908" defTabSz="224026">
              <a:spcBef>
                <a:spcPts val="500"/>
              </a:spcBef>
              <a:buSzPct val="100000"/>
              <a:buChar char="•"/>
              <a:defRPr sz="1100">
                <a:latin typeface="Times New Roman"/>
                <a:ea typeface="Times New Roman"/>
                <a:cs typeface="Times New Roman"/>
                <a:sym typeface="Times New Roman"/>
              </a:defRPr>
            </a:pPr>
            <a:r>
              <a:t>The Judaeo-Christian respect for manual labor, summed up in a number of biblical injunctions. One example will suffice: when God warns Noah of the coming flood and tells him he will be saved, it is not God who saves him. “Build thee an ark of gopher wood,” says the Lord</a:t>
            </a:r>
          </a:p>
          <a:p>
            <a:pPr marL="117908" indent="-117908" defTabSz="224026">
              <a:spcBef>
                <a:spcPts val="500"/>
              </a:spcBef>
              <a:buSzPct val="100000"/>
              <a:buChar char="•"/>
              <a:defRPr sz="1100">
                <a:latin typeface="Times New Roman"/>
                <a:ea typeface="Times New Roman"/>
                <a:cs typeface="Times New Roman"/>
                <a:sym typeface="Times New Roman"/>
              </a:defRPr>
            </a:pPr>
            <a:r>
              <a:t>The Judaeo-Christian subordination of nature to man—a sharp departure from widespread animistic beliefs and practices that saw something of the divine in every tree and stream (hence the naiads and dryads). </a:t>
            </a:r>
          </a:p>
          <a:p>
            <a:pPr marL="117908" indent="-117908" defTabSz="224026">
              <a:spcBef>
                <a:spcPts val="500"/>
              </a:spcBef>
              <a:buSzPct val="100000"/>
              <a:buChar char="•"/>
              <a:defRPr sz="1100">
                <a:latin typeface="Times New Roman"/>
                <a:ea typeface="Times New Roman"/>
                <a:cs typeface="Times New Roman"/>
                <a:sym typeface="Times New Roman"/>
              </a:defRPr>
            </a:pPr>
            <a:r>
              <a:t>The Judaeo-Christian sense of linear time. Other societies thought of time as cyclical, returning to earlier stages and starting over again. </a:t>
            </a:r>
          </a:p>
          <a:p>
            <a:pPr marL="117908" indent="-117908" defTabSz="224026">
              <a:spcBef>
                <a:spcPts val="500"/>
              </a:spcBef>
              <a:buSzPct val="100000"/>
              <a:buChar char="•"/>
              <a:defRPr sz="1100">
                <a:latin typeface="Times New Roman"/>
                <a:ea typeface="Times New Roman"/>
                <a:cs typeface="Times New Roman"/>
                <a:sym typeface="Times New Roman"/>
              </a:defRPr>
            </a:pPr>
            <a:r>
              <a:t>In the last analysis, however, I would stress the role of the market:</a:t>
            </a:r>
          </a:p>
          <a:p>
            <a:pPr lvl="1" marL="304598" indent="-117908" defTabSz="224026">
              <a:spcBef>
                <a:spcPts val="500"/>
              </a:spcBef>
              <a:buSzPct val="100000"/>
              <a:buChar char="•"/>
              <a:defRPr sz="1100">
                <a:latin typeface="Times New Roman"/>
                <a:ea typeface="Times New Roman"/>
                <a:cs typeface="Times New Roman"/>
                <a:sym typeface="Times New Roman"/>
              </a:defRPr>
            </a:pPr>
            <a:r>
              <a:t>Enterprise was free in Europe</a:t>
            </a:r>
          </a:p>
          <a:p>
            <a:pPr lvl="1" marL="304598" indent="-117908" defTabSz="224026">
              <a:spcBef>
                <a:spcPts val="500"/>
              </a:spcBef>
              <a:buSzPct val="100000"/>
              <a:buChar char="•"/>
              <a:defRPr sz="1100">
                <a:latin typeface="Times New Roman"/>
                <a:ea typeface="Times New Roman"/>
                <a:cs typeface="Times New Roman"/>
                <a:sym typeface="Times New Roman"/>
              </a:defRPr>
            </a:pPr>
            <a:r>
              <a:t>Innovation worked and paid,</a:t>
            </a:r>
          </a:p>
          <a:p>
            <a:pPr lvl="1" marL="304598" indent="-117908" defTabSz="224026">
              <a:spcBef>
                <a:spcPts val="500"/>
              </a:spcBef>
              <a:buSzPct val="100000"/>
              <a:buChar char="•"/>
              <a:defRPr sz="1100">
                <a:latin typeface="Times New Roman"/>
                <a:ea typeface="Times New Roman"/>
                <a:cs typeface="Times New Roman"/>
                <a:sym typeface="Times New Roman"/>
              </a:defRPr>
            </a:pPr>
            <a:r>
              <a:t>Rulers and vested interests were narrowly constrained in what they could do to prevent or discourage innovation</a:t>
            </a:r>
          </a:p>
          <a:p>
            <a:pPr lvl="1" marL="304598" indent="-117908" defTabSz="224026">
              <a:spcBef>
                <a:spcPts val="500"/>
              </a:spcBef>
              <a:buSzPct val="100000"/>
              <a:buChar char="•"/>
              <a:defRPr sz="1100">
                <a:latin typeface="Times New Roman"/>
                <a:ea typeface="Times New Roman"/>
                <a:cs typeface="Times New Roman"/>
                <a:sym typeface="Times New Roman"/>
              </a:defRPr>
            </a:pPr>
            <a:r>
              <a:t>Success bred imitation and emulation</a:t>
            </a:r>
          </a:p>
        </p:txBody>
      </p:sp>
      <p:sp>
        <p:nvSpPr>
          <p:cNvPr id="656"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251459">
              <a:spcBef>
                <a:spcPts val="600"/>
              </a:spcBef>
              <a:buSzTx/>
              <a:buFont typeface="Arial"/>
              <a:buNone/>
              <a:defRPr b="1" sz="1600">
                <a:uFill>
                  <a:solidFill>
                    <a:srgbClr val="000000"/>
                  </a:solidFill>
                </a:uFill>
                <a:latin typeface="+mj-lt"/>
                <a:ea typeface="+mj-ea"/>
                <a:cs typeface="+mj-cs"/>
                <a:sym typeface="Helvetica"/>
              </a:defRPr>
            </a:pPr>
            <a:r>
              <a:t>In historical perspective:</a:t>
            </a:r>
          </a:p>
          <a:p>
            <a:pPr marL="132346" indent="-132346" defTabSz="251459">
              <a:spcBef>
                <a:spcPts val="600"/>
              </a:spcBef>
              <a:buSzPct val="100000"/>
              <a:defRPr sz="1100">
                <a:uFill>
                  <a:solidFill>
                    <a:srgbClr val="000000"/>
                  </a:solidFill>
                </a:uFill>
                <a:latin typeface="Times New Roman"/>
                <a:ea typeface="Times New Roman"/>
                <a:cs typeface="Times New Roman"/>
                <a:sym typeface="Times New Roman"/>
              </a:defRPr>
            </a:pPr>
            <a:r>
              <a:t>Early modern European navies and trading fleets</a:t>
            </a:r>
          </a:p>
          <a:p>
            <a:pPr marL="132346" indent="-132346" defTabSz="251459">
              <a:spcBef>
                <a:spcPts val="600"/>
              </a:spcBef>
              <a:buSzPct val="100000"/>
              <a:defRPr sz="1100">
                <a:uFill>
                  <a:solidFill>
                    <a:srgbClr val="000000"/>
                  </a:solidFill>
                </a:uFill>
                <a:latin typeface="Times New Roman"/>
                <a:ea typeface="Times New Roman"/>
                <a:cs typeface="Times New Roman"/>
                <a:sym typeface="Times New Roman"/>
              </a:defRPr>
            </a:pPr>
            <a:r>
              <a:t>How did they shape industrial development?</a:t>
            </a:r>
          </a:p>
          <a:p>
            <a:pPr marL="132346" indent="-132346" defTabSz="251459">
              <a:spcBef>
                <a:spcPts val="600"/>
              </a:spcBef>
              <a:buSzPct val="100000"/>
              <a:defRPr sz="1100">
                <a:uFill>
                  <a:solidFill>
                    <a:srgbClr val="000000"/>
                  </a:solidFill>
                </a:uFill>
                <a:latin typeface="Times New Roman"/>
                <a:ea typeface="Times New Roman"/>
                <a:cs typeface="Times New Roman"/>
                <a:sym typeface="Times New Roman"/>
              </a:defRPr>
            </a:pPr>
            <a:r>
              <a:t>It is agreed:</a:t>
            </a:r>
          </a:p>
          <a:p>
            <a:pPr lvl="1" marL="341897" indent="-132347" defTabSz="251459">
              <a:spcBef>
                <a:spcPts val="600"/>
              </a:spcBef>
              <a:buSzPct val="100000"/>
              <a:defRPr sz="1100">
                <a:uFill>
                  <a:solidFill>
                    <a:srgbClr val="000000"/>
                  </a:solidFill>
                </a:uFill>
                <a:latin typeface="Times New Roman"/>
                <a:ea typeface="Times New Roman"/>
                <a:cs typeface="Times New Roman"/>
                <a:sym typeface="Times New Roman"/>
              </a:defRPr>
            </a:pPr>
            <a:r>
              <a:t>catastrophes for west Africa</a:t>
            </a:r>
          </a:p>
          <a:p>
            <a:pPr lvl="1" marL="341897" indent="-132347" defTabSz="251459">
              <a:spcBef>
                <a:spcPts val="600"/>
              </a:spcBef>
              <a:buSzPct val="100000"/>
              <a:defRPr sz="1100">
                <a:uFill>
                  <a:solidFill>
                    <a:srgbClr val="000000"/>
                  </a:solidFill>
                </a:uFill>
                <a:latin typeface="Times New Roman"/>
                <a:ea typeface="Times New Roman"/>
                <a:cs typeface="Times New Roman"/>
                <a:sym typeface="Times New Roman"/>
              </a:defRPr>
            </a:pPr>
            <a:r>
              <a:t>catastrophes for the Amerindians</a:t>
            </a:r>
          </a:p>
          <a:p>
            <a:pPr lvl="1" marL="341897" indent="-132347" defTabSz="251459">
              <a:spcBef>
                <a:spcPts val="600"/>
              </a:spcBef>
              <a:buSzPct val="100000"/>
              <a:defRPr sz="1100">
                <a:uFill>
                  <a:solidFill>
                    <a:srgbClr val="000000"/>
                  </a:solidFill>
                </a:uFill>
                <a:latin typeface="Times New Roman"/>
                <a:ea typeface="Times New Roman"/>
                <a:cs typeface="Times New Roman"/>
                <a:sym typeface="Times New Roman"/>
              </a:defRPr>
            </a:pPr>
            <a:r>
              <a:t>catastrophe (long term) for Moghul and other Indian elites that did not ally with the British.</a:t>
            </a:r>
          </a:p>
          <a:p>
            <a:pPr marL="132346" indent="-132346" defTabSz="251459">
              <a:spcBef>
                <a:spcPts val="600"/>
              </a:spcBef>
              <a:buSzPct val="100000"/>
              <a:defRPr sz="1100">
                <a:uFill>
                  <a:solidFill>
                    <a:srgbClr val="000000"/>
                  </a:solidFill>
                </a:uFill>
                <a:latin typeface="Times New Roman"/>
                <a:ea typeface="Times New Roman"/>
                <a:cs typeface="Times New Roman"/>
                <a:sym typeface="Times New Roman"/>
              </a:defRPr>
            </a:pPr>
            <a:r>
              <a:t>But how much did pre-industrial trade and plunder affect European development? That is not so clear.</a:t>
            </a:r>
          </a:p>
          <a:p>
            <a:pPr marL="132346" indent="-132346" defTabSz="251459">
              <a:spcBef>
                <a:spcPts val="600"/>
              </a:spcBef>
              <a:buSzPct val="100000"/>
              <a:defRPr sz="1100">
                <a:uFill>
                  <a:solidFill>
                    <a:srgbClr val="000000"/>
                  </a:solidFill>
                </a:uFill>
                <a:latin typeface="Times New Roman"/>
                <a:ea typeface="Times New Roman"/>
                <a:cs typeface="Times New Roman"/>
                <a:sym typeface="Times New Roman"/>
              </a:defRPr>
            </a:pPr>
            <a:r>
              <a:t>A key link: sugar</a:t>
            </a:r>
          </a:p>
          <a:p>
            <a:pPr marL="132346" indent="-132346" defTabSz="251459">
              <a:spcBef>
                <a:spcPts val="600"/>
              </a:spcBef>
              <a:buSzPct val="100000"/>
              <a:defRPr sz="1100">
                <a:uFill>
                  <a:solidFill>
                    <a:srgbClr val="000000"/>
                  </a:solidFill>
                </a:uFill>
                <a:latin typeface="Times New Roman"/>
                <a:ea typeface="Times New Roman"/>
                <a:cs typeface="Times New Roman"/>
                <a:sym typeface="Times New Roman"/>
              </a:defRPr>
            </a:pPr>
            <a:r>
              <a:t>A key link: cotton</a:t>
            </a:r>
          </a:p>
          <a:p>
            <a:pPr lvl="1" marL="341897" indent="-132347" defTabSz="251459">
              <a:spcBef>
                <a:spcPts val="600"/>
              </a:spcBef>
              <a:buSzPct val="100000"/>
              <a:defRPr sz="1100">
                <a:uFill>
                  <a:solidFill>
                    <a:srgbClr val="000000"/>
                  </a:solidFill>
                </a:uFill>
                <a:latin typeface="Times New Roman"/>
                <a:ea typeface="Times New Roman"/>
                <a:cs typeface="Times New Roman"/>
                <a:sym typeface="Times New Roman"/>
              </a:defRPr>
            </a:pPr>
            <a:r>
              <a:t>George Washington in the 1790s: 1/4 of wealth upon your death, </a:t>
            </a:r>
          </a:p>
          <a:p>
            <a:pPr lvl="1" marL="341897" indent="-132347" defTabSz="251459">
              <a:spcBef>
                <a:spcPts val="600"/>
              </a:spcBef>
              <a:buSzPct val="100000"/>
              <a:defRPr sz="1100">
                <a:uFill>
                  <a:solidFill>
                    <a:srgbClr val="000000"/>
                  </a:solidFill>
                </a:uFill>
                <a:latin typeface="Times New Roman"/>
                <a:ea typeface="Times New Roman"/>
                <a:cs typeface="Times New Roman"/>
                <a:sym typeface="Times New Roman"/>
              </a:defRPr>
            </a:pPr>
            <a:r>
              <a:t>For Jefferson Davis it wasn’t his land but rather his slaves that were three-quarters of his wealth</a:t>
            </a:r>
          </a:p>
          <a:p>
            <a:pPr lvl="2" marL="551447" indent="-132347" defTabSz="251459">
              <a:spcBef>
                <a:spcPts val="600"/>
              </a:spcBef>
              <a:buSzPct val="100000"/>
              <a:defRPr sz="1100">
                <a:uFill>
                  <a:solidFill>
                    <a:srgbClr val="000000"/>
                  </a:solidFill>
                </a:uFill>
                <a:latin typeface="Times New Roman"/>
                <a:ea typeface="Times New Roman"/>
                <a:cs typeface="Times New Roman"/>
                <a:sym typeface="Times New Roman"/>
              </a:defRPr>
            </a:pPr>
            <a:r>
              <a:t>And so the U.S. Civil War of 1861-5 came.</a:t>
            </a:r>
          </a:p>
          <a:p>
            <a:pPr marL="132346" indent="-132346" defTabSz="251459">
              <a:spcBef>
                <a:spcPts val="600"/>
              </a:spcBef>
              <a:buSzPct val="100000"/>
              <a:defRPr sz="1100">
                <a:uFill>
                  <a:solidFill>
                    <a:srgbClr val="000000"/>
                  </a:solidFill>
                </a:uFill>
                <a:latin typeface="Times New Roman"/>
                <a:ea typeface="Times New Roman"/>
                <a:cs typeface="Times New Roman"/>
                <a:sym typeface="Times New Roman"/>
              </a:defRPr>
            </a:pPr>
            <a:r>
              <a:t>Early-nineteenth century cotton showed what late-eighteenth century sugar had prefigured:</a:t>
            </a:r>
          </a:p>
          <a:p>
            <a:pPr marL="132346" indent="-132346" defTabSz="251459">
              <a:spcBef>
                <a:spcPts val="600"/>
              </a:spcBef>
              <a:buSzPct val="100000"/>
              <a:defRPr sz="1100">
                <a:uFill>
                  <a:solidFill>
                    <a:srgbClr val="000000"/>
                  </a:solidFill>
                </a:uFill>
                <a:latin typeface="Times New Roman"/>
                <a:ea typeface="Times New Roman"/>
                <a:cs typeface="Times New Roman"/>
                <a:sym typeface="Times New Roman"/>
              </a:defRPr>
            </a:pPr>
            <a:r>
              <a:t>Long-distance transoceanic trade could matter not just for the consumption pattern of an elite but for an economy, a polity, and a society as a whole. </a:t>
            </a:r>
          </a:p>
          <a:p>
            <a:pPr marL="132346" indent="-132346" defTabSz="251459">
              <a:spcBef>
                <a:spcPts val="600"/>
              </a:spcBef>
              <a:buSzPct val="100000"/>
              <a:defRPr sz="1100">
                <a:uFill>
                  <a:solidFill>
                    <a:srgbClr val="000000"/>
                  </a:solidFill>
                </a:uFill>
                <a:latin typeface="Times New Roman"/>
                <a:ea typeface="Times New Roman"/>
                <a:cs typeface="Times New Roman"/>
                <a:sym typeface="Times New Roman"/>
              </a:defRPr>
            </a:pPr>
            <a:r>
              <a:t>This process was kicked up a notch, into much higher gear, come 1870.</a:t>
            </a:r>
          </a:p>
        </p:txBody>
      </p:sp>
      <p:sp>
        <p:nvSpPr>
          <p:cNvPr id="659"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defRPr>
            </a:lvl1pPr>
          </a:lstStyle>
          <a:p>
            <a:pPr/>
            <a:r>
              <a:t>Review: Globalization Advances and Retreats</a:t>
            </a:r>
          </a:p>
        </p:txBody>
      </p:sp>
      <p:pic>
        <p:nvPicPr>
          <p:cNvPr id="660" name="Screen Shot 2020-02-18 at 9.00.59 AM.png" descr="Screen Shot 2020-02-18 at 9.00.59 AM.png"/>
          <p:cNvPicPr>
            <a:picLocks noChangeAspect="1"/>
          </p:cNvPicPr>
          <p:nvPr/>
        </p:nvPicPr>
        <p:blipFill>
          <a:blip r:embed="rId3">
            <a:extLst/>
          </a:blip>
          <a:stretch>
            <a:fillRect/>
          </a:stretch>
        </p:blipFill>
        <p:spPr>
          <a:xfrm>
            <a:off x="4526446" y="1270000"/>
            <a:ext cx="4323719" cy="2621969"/>
          </a:xfrm>
          <a:prstGeom prst="rect">
            <a:avLst/>
          </a:prstGeom>
          <a:ln w="12700">
            <a:miter lim="400000"/>
          </a:ln>
        </p:spPr>
      </p:pic>
      <p:pic>
        <p:nvPicPr>
          <p:cNvPr id="661" name="Image" descr="Image"/>
          <p:cNvPicPr>
            <a:picLocks noChangeAspect="1"/>
          </p:cNvPicPr>
          <p:nvPr/>
        </p:nvPicPr>
        <p:blipFill>
          <a:blip r:embed="rId4">
            <a:extLst/>
          </a:blip>
          <a:stretch>
            <a:fillRect/>
          </a:stretch>
        </p:blipFill>
        <p:spPr>
          <a:xfrm>
            <a:off x="4526446" y="3891967"/>
            <a:ext cx="4323719" cy="2593901"/>
          </a:xfrm>
          <a:prstGeom prst="rect">
            <a:avLst/>
          </a:prstGeom>
          <a:ln w="12700">
            <a:miter lim="400000"/>
          </a:ln>
        </p:spPr>
      </p:pic>
      <p:sp>
        <p:nvSpPr>
          <p:cNvPr id="662"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66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 y="61439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858337" fill="hold"/>
                                        <p:tgtEl>
                                          <p:spTgt spid="6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63"/>
                </p:tgtEl>
              </p:cMediaNode>
            </p:audio>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Export Share Doubling</a:t>
            </a:r>
          </a:p>
        </p:txBody>
      </p:sp>
      <p:sp>
        <p:nvSpPr>
          <p:cNvPr id="668"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World trade as a proportion of production:</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What was it?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It was perhaps 1.5% in 1500</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Rising to perhaps 3% by 1700</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By 1850, about 4%.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In 1880 it was 11%</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By 1913 17%.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(Today it is 30%.)</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Between 1870 and 1913 exports as a share of national product doubled in India and in what was to become Indonesia</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And more than tripled in China.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And in Japan—forced out of two and a half centuries of Tokugawa isolationism by U.S. gunboats—exports rose from practically zero to 7 percent of national product in only two pre-World War I generations.</a:t>
            </a:r>
          </a:p>
        </p:txBody>
      </p:sp>
      <p:sp>
        <p:nvSpPr>
          <p:cNvPr id="669" name="0:45"/>
          <p:cNvSpPr txBox="1"/>
          <p:nvPr/>
        </p:nvSpPr>
        <p:spPr>
          <a:xfrm>
            <a:off x="700956" y="6487161"/>
            <a:ext cx="5128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0:45</a:t>
            </a:r>
          </a:p>
        </p:txBody>
      </p:sp>
      <p:pic>
        <p:nvPicPr>
          <p:cNvPr id="67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55745"/>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860000" fill="hold"/>
                                        <p:tgtEl>
                                          <p:spTgt spid="6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7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Farming changes the game:…"/>
          <p:cNvSpPr txBox="1"/>
          <p:nvPr>
            <p:ph type="body" idx="1"/>
          </p:nvPr>
        </p:nvSpPr>
        <p:spPr>
          <a:xfrm>
            <a:off x="321468" y="1116210"/>
            <a:ext cx="5134572" cy="5134572"/>
          </a:xfrm>
          <a:prstGeom prst="rect">
            <a:avLst/>
          </a:prstGeom>
        </p:spPr>
        <p:txBody>
          <a:bodyPr anchor="t"/>
          <a:lstStyle/>
          <a:p>
            <a:pPr marL="0" indent="0">
              <a:spcBef>
                <a:spcPts val="800"/>
              </a:spcBef>
              <a:buSzTx/>
              <a:buNone/>
              <a:defRPr b="1" sz="2800">
                <a:latin typeface="+mj-lt"/>
                <a:ea typeface="+mj-ea"/>
                <a:cs typeface="+mj-cs"/>
                <a:sym typeface="Helvetica"/>
              </a:defRPr>
            </a:pPr>
            <a:r>
              <a:t>Farming changes the game:</a:t>
            </a:r>
          </a:p>
          <a:p>
            <a:pPr>
              <a:spcBef>
                <a:spcPts val="800"/>
              </a:spcBef>
              <a:defRPr>
                <a:latin typeface="Times New Roman"/>
                <a:ea typeface="Times New Roman"/>
                <a:cs typeface="Times New Roman"/>
                <a:sym typeface="Times New Roman"/>
              </a:defRPr>
            </a:pPr>
            <a:r>
              <a:t>Once you have farms, you have large social groups</a:t>
            </a:r>
          </a:p>
          <a:p>
            <a:pPr lvl="1">
              <a:spcBef>
                <a:spcPts val="800"/>
              </a:spcBef>
              <a:defRPr>
                <a:latin typeface="Times New Roman"/>
                <a:ea typeface="Times New Roman"/>
                <a:cs typeface="Times New Roman"/>
                <a:sym typeface="Times New Roman"/>
              </a:defRPr>
            </a:pPr>
            <a:r>
              <a:t>Bigger than, say, 100 at most</a:t>
            </a:r>
          </a:p>
          <a:p>
            <a:pPr>
              <a:spcBef>
                <a:spcPts val="800"/>
              </a:spcBef>
              <a:defRPr>
                <a:latin typeface="Times New Roman"/>
                <a:ea typeface="Times New Roman"/>
                <a:cs typeface="Times New Roman"/>
                <a:sym typeface="Times New Roman"/>
              </a:defRPr>
            </a:pPr>
            <a:r>
              <a:t>And you can’t run away…</a:t>
            </a:r>
          </a:p>
          <a:p>
            <a:pPr>
              <a:spcBef>
                <a:spcPts val="800"/>
              </a:spcBef>
              <a:defRPr>
                <a:latin typeface="Times New Roman"/>
                <a:ea typeface="Times New Roman"/>
                <a:cs typeface="Times New Roman"/>
                <a:sym typeface="Times New Roman"/>
              </a:defRPr>
            </a:pPr>
            <a:r>
              <a:t>Thugs with spears—and thugs with time to train…</a:t>
            </a:r>
          </a:p>
          <a:p>
            <a:pPr>
              <a:spcBef>
                <a:spcPts val="800"/>
              </a:spcBef>
              <a:defRPr>
                <a:latin typeface="Times New Roman"/>
                <a:ea typeface="Times New Roman"/>
                <a:cs typeface="Times New Roman"/>
                <a:sym typeface="Times New Roman"/>
              </a:defRPr>
            </a:pPr>
            <a:r>
              <a:t>Grifters with knowledge of the stars (which is, I must admit), useful…</a:t>
            </a:r>
          </a:p>
          <a:p>
            <a:pPr>
              <a:spcBef>
                <a:spcPts val="800"/>
              </a:spcBef>
              <a:defRPr>
                <a:latin typeface="Times New Roman"/>
                <a:ea typeface="Times New Roman"/>
                <a:cs typeface="Times New Roman"/>
                <a:sym typeface="Times New Roman"/>
              </a:defRPr>
            </a:pPr>
            <a:r>
              <a:t>And we were off and running…</a:t>
            </a:r>
          </a:p>
        </p:txBody>
      </p:sp>
      <p:pic>
        <p:nvPicPr>
          <p:cNvPr id="119" name="Gilgamesh__Epic_of_Gilgamesh____Villains_Wiki___Fandom_powered_by_Wikia.png" descr="Gilgamesh__Epic_of_Gilgamesh____Villains_Wiki___Fandom_powered_by_Wikia.png"/>
          <p:cNvPicPr>
            <a:picLocks noChangeAspect="1"/>
          </p:cNvPicPr>
          <p:nvPr/>
        </p:nvPicPr>
        <p:blipFill>
          <a:blip r:embed="rId3">
            <a:extLst/>
          </a:blip>
          <a:stretch>
            <a:fillRect/>
          </a:stretch>
        </p:blipFill>
        <p:spPr>
          <a:xfrm>
            <a:off x="5471004" y="1116211"/>
            <a:ext cx="3333668" cy="4911329"/>
          </a:xfrm>
          <a:prstGeom prst="rect">
            <a:avLst/>
          </a:prstGeom>
          <a:ln w="12700">
            <a:miter lim="400000"/>
          </a:ln>
        </p:spPr>
      </p:pic>
      <p:sp>
        <p:nvSpPr>
          <p:cNvPr id="120" name="Inequality Has Ruled since Shortly After the Invention of Agriculture"/>
          <p:cNvSpPr txBox="1"/>
          <p:nvPr>
            <p:ph type="title"/>
          </p:nvPr>
        </p:nvSpPr>
        <p:spPr>
          <a:xfrm>
            <a:off x="321468" y="-1"/>
            <a:ext cx="8483204" cy="1116212"/>
          </a:xfrm>
          <a:prstGeom prst="rect">
            <a:avLst/>
          </a:prstGeom>
        </p:spPr>
        <p:txBody>
          <a:bodyPr/>
          <a:lstStyle>
            <a:lvl1pPr defTabSz="250567">
              <a:defRPr sz="3416"/>
            </a:lvl1pPr>
          </a:lstStyle>
          <a:p>
            <a:pPr/>
            <a:r>
              <a:t>Inequality Has Ruled since Shortly After the Invention of Agriculture</a:t>
            </a:r>
          </a:p>
        </p:txBody>
      </p:sp>
      <p:pic>
        <p:nvPicPr>
          <p:cNvPr id="12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85883"/>
            <a:ext cx="571501" cy="571501"/>
          </a:xfrm>
          <a:prstGeom prst="rect">
            <a:avLst/>
          </a:prstGeom>
          <a:ln w="12700">
            <a:miter lim="400000"/>
          </a:ln>
        </p:spPr>
      </p:pic>
      <p:sp>
        <p:nvSpPr>
          <p:cNvPr id="122" name="1: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199996" fill="hold"/>
                                        <p:tgtEl>
                                          <p:spTgt spid="1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1"/>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Three Aspects of Globalization Took Hold Around 1870</a:t>
            </a:r>
          </a:p>
        </p:txBody>
      </p:sp>
      <p:sp>
        <p:nvSpPr>
          <p:cNvPr id="675"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Goods transport, communication, and human migration</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You tell the story of European economies 1500-1800 with only occasional glances further abroad? Many do:</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But after 1870… for good and for ill, the happenings on one continent could not but substantially change people’s opportunities and constraints on others: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In 1800-1850 cost of moving flour in a boat across the Atlantic for 3000 miles was fully half as much as the cost of purchasing the flour delivered in New York</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By 1850-1875 the average premium was down to 20% or so</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And by 1900? Less than 5%:</a:t>
            </a:r>
          </a:p>
        </p:txBody>
      </p:sp>
      <p:sp>
        <p:nvSpPr>
          <p:cNvPr id="676" name="1:45"/>
          <p:cNvSpPr txBox="1"/>
          <p:nvPr/>
        </p:nvSpPr>
        <p:spPr>
          <a:xfrm>
            <a:off x="712709" y="6487161"/>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1:45</a:t>
            </a:r>
          </a:p>
        </p:txBody>
      </p:sp>
      <p:pic>
        <p:nvPicPr>
          <p:cNvPr id="67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6749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5491668" fill="hold"/>
                                        <p:tgtEl>
                                          <p:spTgt spid="6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77"/>
                </p:tgtEl>
              </p:cMediaNode>
            </p:audio>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A Much Smaller World</a:t>
            </a:r>
          </a:p>
        </p:txBody>
      </p:sp>
      <p:sp>
        <p:nvSpPr>
          <p:cNvPr id="682"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285154">
              <a:spcBef>
                <a:spcPts val="600"/>
              </a:spcBef>
              <a:buSzTx/>
              <a:buFont typeface="Arial"/>
              <a:buNone/>
              <a:defRPr b="1" sz="1400">
                <a:uFill>
                  <a:solidFill>
                    <a:srgbClr val="000000"/>
                  </a:solidFill>
                </a:uFill>
                <a:latin typeface="+mj-lt"/>
                <a:ea typeface="+mj-ea"/>
                <a:cs typeface="+mj-cs"/>
                <a:sym typeface="Helvetica"/>
              </a:defRPr>
            </a:pPr>
            <a:r>
              <a:t>The possibility—nay the inevitability—of making the world a single economic system</a:t>
            </a:r>
            <a:endParaRPr>
              <a:latin typeface="Times New Roman"/>
              <a:ea typeface="Times New Roman"/>
              <a:cs typeface="Times New Roman"/>
              <a:sym typeface="Times New Roman"/>
            </a:endParaRP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The world economy was, for the first time, a single economic system</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The earnings of a rubber tapper in Brazil would be powerfully influenced by things happening continents away</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The economic growth and demand for rubber in North America and in western Europe</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The success of the British imperial project in Malaya, </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The “success” of the Belgian imperial project in the Congo</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ResourceS were extracted</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New products were produced and brought to market</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Old products were brought to new places:</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Oil palms and nuts to west Africa, </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Rubber to Malaysia</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Coffee to Brazil and central America</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Wheat and sheep to Australia</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Many many more.</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And it was the absence of barriers—the ideology of free trade—that turned the possibility of an integrated world economic system into a reality</a:t>
            </a:r>
          </a:p>
        </p:txBody>
      </p:sp>
      <p:sp>
        <p:nvSpPr>
          <p:cNvPr id="683" name="1:15"/>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pic>
        <p:nvPicPr>
          <p:cNvPr id="68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4399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3610000" fill="hold"/>
                                        <p:tgtEl>
                                          <p:spTgt spid="6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84"/>
                </p:tgtEl>
              </p:cMediaNode>
            </p:audio>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Railroads</a:t>
            </a:r>
          </a:p>
        </p:txBody>
      </p:sp>
      <p:sp>
        <p:nvSpPr>
          <p:cNvPr id="689"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14781">
              <a:spcBef>
                <a:spcPts val="700"/>
              </a:spcBef>
              <a:buSzTx/>
              <a:buFont typeface="Arial"/>
              <a:buNone/>
              <a:defRPr b="1" sz="1600">
                <a:uFill>
                  <a:solidFill>
                    <a:srgbClr val="000000"/>
                  </a:solidFill>
                </a:uFill>
                <a:latin typeface="+mj-lt"/>
                <a:ea typeface="+mj-ea"/>
                <a:cs typeface="+mj-cs"/>
                <a:sym typeface="Helvetica"/>
              </a:defRPr>
            </a:pPr>
            <a:r>
              <a:t>Let’s dunk on Henry David Thoreau!”</a:t>
            </a:r>
            <a:endParaRPr>
              <a:latin typeface="Times New Roman"/>
              <a:ea typeface="Times New Roman"/>
              <a:cs typeface="Times New Roman"/>
              <a:sym typeface="Times New Roman"/>
            </a:endParaRP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‘To make a railroad round the world.... Men have an indistinct notion that if they keep up this activity of joint stocks and spades long enough all will at length ride somewhere in next to no time and for nothing, but though a crowd rushes to the depot and the conductor shouts “All aboard!” when the smoke is blown away and the vapor condensed, it will be perceived that a few are riding, but the rest are run over—-and it will be called, and will be, “a melancholy accident”…’</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My ancestors had a very different view. </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The old rule-of-thumb before the railroad was that you simply could not transport agricultural goods more than 100 miles by land</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By that time what the horses or oxen would have eaten was as much as they could pull.</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For Thoreau the fact that it took him a day to walk or ride into Boston was a benefit—part of living deliberately.</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But that one would seek to live deliberately above all else is the point of view of a rich guy</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Or at least of a guy without a family to care for.</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The railroad made a big difference for all those who did not live near navigable waterways. </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But the true revolution in transportation—the one that mattered for nearly everyone—came not in the 1830s with the railroad, but rather later, with the iron-hulled ocean-going coal-fired steamship.</a:t>
            </a:r>
          </a:p>
        </p:txBody>
      </p:sp>
      <p:sp>
        <p:nvSpPr>
          <p:cNvPr id="690" name="2:00"/>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69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 y="615574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161666" fill="hold"/>
                                        <p:tgtEl>
                                          <p:spTgt spid="6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91"/>
                </p:tgtEl>
              </p:cMediaNode>
            </p:audio>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Steamships</a:t>
            </a:r>
          </a:p>
        </p:txBody>
      </p:sp>
      <p:sp>
        <p:nvSpPr>
          <p:cNvPr id="696"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259231">
              <a:spcBef>
                <a:spcPts val="600"/>
              </a:spcBef>
              <a:buSzTx/>
              <a:buFont typeface="Arial"/>
              <a:buNone/>
              <a:defRPr b="1" sz="1300">
                <a:uFill>
                  <a:solidFill>
                    <a:srgbClr val="000000"/>
                  </a:solidFill>
                </a:uFill>
                <a:latin typeface="+mj-lt"/>
                <a:ea typeface="+mj-ea"/>
                <a:cs typeface="+mj-cs"/>
                <a:sym typeface="Helvetica"/>
              </a:defRPr>
            </a:pPr>
            <a:r>
              <a:t>Harland and Wolff, of Belfast, Northern Ireland</a:t>
            </a:r>
            <a:endParaRPr>
              <a:latin typeface="Times New Roman"/>
              <a:ea typeface="Times New Roman"/>
              <a:cs typeface="Times New Roman"/>
              <a:sym typeface="Times New Roman"/>
            </a:endParaRPr>
          </a:p>
          <a:p>
            <a:pPr marL="136436"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1870</a:t>
            </a:r>
          </a:p>
          <a:p>
            <a:pPr marL="136436"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Iron-hulled (rather than wooden-hulled) </a:t>
            </a:r>
          </a:p>
          <a:p>
            <a:pPr marL="136436"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Steam-powered (rather than wind-powered, but it did still have masts and sails) </a:t>
            </a:r>
          </a:p>
          <a:p>
            <a:pPr marL="136436"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Screw-propellered (rather than paddle-wheeled) </a:t>
            </a:r>
          </a:p>
          <a:p>
            <a:pPr marL="136436"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Steamship R.M.S. Oceanic. </a:t>
            </a:r>
          </a:p>
          <a:p>
            <a:pPr lvl="1" marL="352463"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9 days from Liverpool to New York</a:t>
            </a:r>
          </a:p>
          <a:p>
            <a:pPr lvl="1" marL="352463"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A journey that in 1800 would have taken more like a month. </a:t>
            </a:r>
          </a:p>
          <a:p>
            <a:pPr lvl="1" marL="352463"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The Oceanic’s crew of 150 supported:</a:t>
            </a:r>
          </a:p>
          <a:p>
            <a:pPr lvl="2" marL="776516"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1,000 third-class passengers at a cost of £3—15 dollars, the same share of average earnings as £2,100 or 3,300 dollars today, almost a business-class transatlantic airfare, the rough equivalent of a month and a half’s wages for an unskilled worker</a:t>
            </a:r>
          </a:p>
          <a:p>
            <a:pPr lvl="2" marL="776516"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150 first class passengers at £15 a head: the same share of average income then that 17,000 dollars would be today. </a:t>
            </a:r>
          </a:p>
          <a:p>
            <a:pPr lvl="2" marL="776516"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Third class on the Oceanic cost half as much as passage a generation earlier during the Irish Potato Famine, and roughly a fourth as much as in 1800. </a:t>
            </a:r>
          </a:p>
          <a:p>
            <a:pPr lvl="1" marL="352463" indent="-136436" defTabSz="259231">
              <a:spcBef>
                <a:spcPts val="600"/>
              </a:spcBef>
              <a:buSzPct val="100000"/>
              <a:defRPr sz="1300">
                <a:uFill>
                  <a:solidFill>
                    <a:srgbClr val="000000"/>
                  </a:solidFill>
                </a:uFill>
                <a:latin typeface="Times New Roman"/>
                <a:ea typeface="Times New Roman"/>
                <a:cs typeface="Times New Roman"/>
                <a:sym typeface="Times New Roman"/>
              </a:defRPr>
            </a:pPr>
            <a:r>
              <a:t>After 1870 sending a member of a family across the ocean to work became a possibility open to all save the very poorest of European households.</a:t>
            </a:r>
          </a:p>
        </p:txBody>
      </p:sp>
      <p:sp>
        <p:nvSpPr>
          <p:cNvPr id="697" name="1:20"/>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1:20</a:t>
            </a:r>
          </a:p>
        </p:txBody>
      </p:sp>
      <p:pic>
        <p:nvPicPr>
          <p:cNvPr id="69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753" y="61674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8419998" fill="hold"/>
                                        <p:tgtEl>
                                          <p:spTgt spid="6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98"/>
                </p:tgtEl>
              </p:cMediaNode>
            </p:audi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703"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100 million people leave their continents</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50 million from Europe</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50 million from Asia</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Asian migrants largely kept out of rich, temperate zone economies</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This migration made for a richer world</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Those who moved and stayed found their and their children’s living standards boosted x2.5</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Those who returned to their places of birth usually did so with substantial nest eggs, and became local notables or at least middle class</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Raised wages in Europe—those who left were no longer competing to bid down wages</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Raised living standards in Europe by more: falling prices of necessities</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Capital and enterprise followed migration overseas</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But migration lowered wages in tropical-zone recipient regions, and their competitors, relative to a no-migration counterfactual</a:t>
            </a:r>
          </a:p>
        </p:txBody>
      </p:sp>
      <p:sp>
        <p:nvSpPr>
          <p:cNvPr id="704" name="4:15"/>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4:15</a:t>
            </a:r>
          </a:p>
        </p:txBody>
      </p:sp>
      <p:pic>
        <p:nvPicPr>
          <p:cNvPr id="70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753" y="617925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3706665" fill="hold"/>
                                        <p:tgtEl>
                                          <p:spTgt spid="7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05"/>
                </p:tgtEl>
              </p:cMediaNode>
            </p:audio>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Migration and American Ascendancy</a:t>
            </a:r>
          </a:p>
        </p:txBody>
      </p:sp>
      <p:sp>
        <p:nvSpPr>
          <p:cNvPr id="710" name="The long 20th century will in all likelihood be seen in the future as the watershed in human experience:…"/>
          <p:cNvSpPr txBox="1"/>
          <p:nvPr>
            <p:ph type="body" idx="4294967295"/>
          </p:nvPr>
        </p:nvSpPr>
        <p:spPr>
          <a:xfrm>
            <a:off x="277663" y="1388059"/>
            <a:ext cx="8572501" cy="4978165"/>
          </a:xfrm>
          <a:prstGeom prst="rect">
            <a:avLst/>
          </a:prstGeom>
        </p:spPr>
        <p:txBody>
          <a:bodyPr lIns="45718" tIns="45718" rIns="45718" bIns="45718" anchor="t"/>
          <a:lstStyle/>
          <a:p>
            <a:pPr marL="0" indent="0" defTabSz="351813">
              <a:spcBef>
                <a:spcPts val="800"/>
              </a:spcBef>
              <a:buSzTx/>
              <a:buFont typeface="Arial"/>
              <a:buNone/>
              <a:defRPr b="1" sz="1800">
                <a:uFill>
                  <a:solidFill>
                    <a:srgbClr val="000000"/>
                  </a:solidFill>
                </a:uFill>
                <a:latin typeface="+mj-lt"/>
                <a:ea typeface="+mj-ea"/>
                <a:cs typeface="+mj-cs"/>
                <a:sym typeface="Helvetica"/>
              </a:defRPr>
            </a:pPr>
            <a:r>
              <a:t>Largely attributable to migration</a:t>
            </a:r>
            <a:endParaRPr>
              <a:latin typeface="Times New Roman"/>
              <a:ea typeface="Times New Roman"/>
              <a:cs typeface="Times New Roman"/>
              <a:sym typeface="Times New Roman"/>
            </a:endParaRP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In 1860 the United States had a full-citizen population—i.e., Caucasian English speakers whom the government regarded as worth educating—of 25 million</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Britain and its Dominions had a full-citizen population of 32 million. </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By 1940 things had changed: </a:t>
            </a:r>
          </a:p>
          <a:p>
            <a:pPr lvl="1" marL="478344"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117 million full-citizen Americans</a:t>
            </a:r>
          </a:p>
          <a:p>
            <a:pPr lvl="1" marL="478344"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76 million full-citizens in Britain and the Dominions</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 difference is immigrants</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Up to 1924 New York welcomed all comers from Europe and the Middle East</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London and the Dominions were only welcoming to northern European Protestants. </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There is a counterfactual in which the British Empire of the late 1800s is more interested in turning Jews, Poles, Italians, Romanians, and even Turks into Britons or Australians or Canadians. </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That world would have been a much more London-centered world for much, much longer</a:t>
            </a:r>
          </a:p>
        </p:txBody>
      </p:sp>
      <p:sp>
        <p:nvSpPr>
          <p:cNvPr id="711" name="2:00"/>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71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5260" y="613223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5241668" fill="hold"/>
                                        <p:tgtEl>
                                          <p:spTgt spid="7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12"/>
                </p:tgtEl>
              </p:cMediaNode>
            </p:audio>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Comparative Advantage in Goods Production</a:t>
            </a:r>
          </a:p>
        </p:txBody>
      </p:sp>
      <p:sp>
        <p:nvSpPr>
          <p:cNvPr id="717" name="The long 20th century will in all likelihood be seen in the future as the watershed in human experience:…"/>
          <p:cNvSpPr txBox="1"/>
          <p:nvPr>
            <p:ph type="body" idx="4294967295"/>
          </p:nvPr>
        </p:nvSpPr>
        <p:spPr>
          <a:xfrm>
            <a:off x="277663" y="1388059"/>
            <a:ext cx="8572501" cy="4978165"/>
          </a:xfrm>
          <a:prstGeom prst="rect">
            <a:avLst/>
          </a:prstGeom>
        </p:spPr>
        <p:txBody>
          <a:bodyPr lIns="45718" tIns="45718" rIns="45718" bIns="45718" anchor="t"/>
          <a:lstStyle/>
          <a:p>
            <a:pPr marL="0" indent="0" defTabSz="292560">
              <a:spcBef>
                <a:spcPts val="700"/>
              </a:spcBef>
              <a:buSzTx/>
              <a:buFont typeface="Arial"/>
              <a:buNone/>
              <a:defRPr b="1" sz="1500">
                <a:uFill>
                  <a:solidFill>
                    <a:srgbClr val="000000"/>
                  </a:solidFill>
                </a:uFill>
                <a:latin typeface="+mj-lt"/>
                <a:ea typeface="+mj-ea"/>
                <a:cs typeface="+mj-cs"/>
                <a:sym typeface="Helvetica"/>
              </a:defRPr>
            </a:pPr>
            <a:r>
              <a:t>Falling costs of transporting goods</a:t>
            </a:r>
            <a:endParaRPr>
              <a:latin typeface="Times New Roman"/>
              <a:ea typeface="Times New Roman"/>
              <a:cs typeface="Times New Roman"/>
              <a:sym typeface="Times New Roman"/>
            </a:endParaRP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After 1870 every commodity that was neither exceptionally fragile nor spoilable could be carried from port to port across oceans for pennies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Every place in the world became, as long as there were docks and railroads, cheek-by-jowl to every other place</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Northwest Europe thus gained an enormous trade-relevant comparative advantage in making manufactured goods </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Natural resources out on the periphery become more valuable as well</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The industrializing and then industrial core specializing in the manufactures because of its superior access to industrial technologies. </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The periphery specializing in the primary products that its new infrastructure allowed it to export</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These abilities to specialize were of great economic value</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The growth of trade meant that the logic of comparative advantage could be deployed to its limit</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Once a comparative advantage was established it tended to stick for a long time. </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There was nothing about British-invented automated textile machinery that made it work better in Britain than elsewhere. </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Yet Britain’s cotton textile exports rose decade after decade from 1800 to 1910, peaking at 1.1 billion pounds a year in the years before World War I</a:t>
            </a:r>
          </a:p>
        </p:txBody>
      </p:sp>
      <p:sp>
        <p:nvSpPr>
          <p:cNvPr id="718" name="3:00"/>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3:00</a:t>
            </a:r>
          </a:p>
        </p:txBody>
      </p:sp>
      <p:pic>
        <p:nvPicPr>
          <p:cNvPr id="71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3506" y="615574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9726669" fill="hold"/>
                                        <p:tgtEl>
                                          <p:spTgt spid="71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19"/>
                </p:tgtEl>
              </p:cMediaNode>
            </p:audio>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Worldwide Surge</a:t>
            </a:r>
          </a:p>
        </p:txBody>
      </p:sp>
      <p:sp>
        <p:nvSpPr>
          <p:cNvPr id="724" name="The long 20th century will in all likelihood be seen in the future as the watershed in human experience:…"/>
          <p:cNvSpPr txBox="1"/>
          <p:nvPr>
            <p:ph type="body" idx="4294967295"/>
          </p:nvPr>
        </p:nvSpPr>
        <p:spPr>
          <a:xfrm>
            <a:off x="277663" y="1388059"/>
            <a:ext cx="8572501" cy="4978165"/>
          </a:xfrm>
          <a:prstGeom prst="rect">
            <a:avLst/>
          </a:prstGeom>
        </p:spPr>
        <p:txBody>
          <a:bodyPr lIns="45718" tIns="45718" rIns="45718" bIns="45718" anchor="t"/>
          <a:lstStyle/>
          <a:p>
            <a:pPr marL="0" indent="0" defTabSz="270341">
              <a:spcBef>
                <a:spcPts val="600"/>
              </a:spcBef>
              <a:buSzTx/>
              <a:buFont typeface="Arial"/>
              <a:buNone/>
              <a:defRPr b="1" sz="1300">
                <a:uFill>
                  <a:solidFill>
                    <a:srgbClr val="000000"/>
                  </a:solidFill>
                </a:uFill>
                <a:latin typeface="+mj-lt"/>
                <a:ea typeface="+mj-ea"/>
                <a:cs typeface="+mj-cs"/>
                <a:sym typeface="Helvetica"/>
              </a:defRPr>
            </a:pPr>
            <a:r>
              <a:t>The reach of comparative advantage was very broad indeed</a:t>
            </a:r>
            <a:endParaRPr>
              <a:latin typeface="Times New Roman"/>
              <a:ea typeface="Times New Roman"/>
              <a:cs typeface="Times New Roman"/>
              <a:sym typeface="Times New Roman"/>
            </a:endParaRP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Whether one’s comparative advantage came from entrepreneurs who could innovate rapidly, a deeper community of engineering practice, a well-educated workforce, abundant natural resources, or just poverty that made your labor cheap, business could profit and society grow richer by expanding world trade. </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And so the surge in real wages was worldwide, not confined to where industrial technologies were then being deployed.</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That the surge in real wages over 1870-1914 was world-wide rather than confined to where industrial civilization had already taken root was the result of finance and trade following labor. </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The 1870-1914 world economy was a high—in historical comparative perspective—investment economy. </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There were 20 thousand miles of railways in the world when the U.S. Civil War ended in 1865. There were 300 thousand miles in 1914. (There are a million miles today.)</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The upshot for the world’s middle and upper classes was that by 1914:</a:t>
            </a:r>
          </a:p>
          <a:p>
            <a:pPr lvl="1" marL="367570"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 “life offered, at a low cost and with the least trouble, conveniences, comforts, and amenities beyond the compass of the richest and most powerful monarchs of other ages…” </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The upshot was that for the working classes of the globe—at least those touched by ships and railroads and thus by international commerce—was an increasing margin between living standards and bare subsistence. </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Malthusian forces responded: </a:t>
            </a:r>
          </a:p>
          <a:p>
            <a:pPr lvl="1" marL="367570"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As of 1914 there were five people where there had been four a generation before. </a:t>
            </a:r>
          </a:p>
          <a:p>
            <a:pPr lvl="1" marL="367570"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Half a century thus saw more population growth than had half a millennium back in the Agrarian Age. </a:t>
            </a:r>
          </a:p>
        </p:txBody>
      </p:sp>
      <p:sp>
        <p:nvSpPr>
          <p:cNvPr id="725" name="2:30"/>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72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20484"/>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7139999" fill="hold"/>
                                        <p:tgtEl>
                                          <p:spTgt spid="7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26"/>
                </p:tgtEl>
              </p:cMediaNode>
            </p:audio>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Communications</a:t>
            </a:r>
          </a:p>
        </p:txBody>
      </p:sp>
      <p:sp>
        <p:nvSpPr>
          <p:cNvPr id="731" name="The long 20th century will in all likelihood be seen in the future as the watershed in human experience:…"/>
          <p:cNvSpPr txBox="1"/>
          <p:nvPr>
            <p:ph type="body" idx="4294967295"/>
          </p:nvPr>
        </p:nvSpPr>
        <p:spPr>
          <a:xfrm>
            <a:off x="277663" y="1388059"/>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A passage to India</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Arthur Wellesley: 7 months to India in 1800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British Empire was out of control: proconsuls gotta pro…</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land electric telegraph</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Let’s dunk on Henry David Thoreau again:</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Is this right?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We are anthology intelligences. It is one of our glories. Global communication helps us to become more so.</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But water gaps in the communications network…</a:t>
            </a:r>
          </a:p>
        </p:txBody>
      </p:sp>
      <p:sp>
        <p:nvSpPr>
          <p:cNvPr id="732" name="5:00"/>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5:00</a:t>
            </a:r>
          </a:p>
        </p:txBody>
      </p:sp>
      <p:pic>
        <p:nvPicPr>
          <p:cNvPr id="73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755" y="61439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6106658" fill="hold"/>
                                        <p:tgtEl>
                                          <p:spTgt spid="7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33"/>
                </p:tgtEl>
              </p:cMediaNode>
            </p:audio>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Submarine Telegraphs</a:t>
            </a:r>
          </a:p>
        </p:txBody>
      </p:sp>
      <p:sp>
        <p:nvSpPr>
          <p:cNvPr id="738" name="The long 20th century will in all likelihood be seen in the future as the watershed in human experience:…"/>
          <p:cNvSpPr txBox="1"/>
          <p:nvPr>
            <p:ph type="body" idx="4294967295"/>
          </p:nvPr>
        </p:nvSpPr>
        <p:spPr>
          <a:xfrm>
            <a:off x="277663" y="1388059"/>
            <a:ext cx="8572501" cy="4978165"/>
          </a:xfrm>
          <a:prstGeom prst="rect">
            <a:avLst/>
          </a:prstGeom>
        </p:spPr>
        <p:txBody>
          <a:bodyPr lIns="45718" tIns="45718" rIns="45718" bIns="45718" anchor="t"/>
          <a:lstStyle/>
          <a:p>
            <a:pPr marL="0" indent="0" defTabSz="322186">
              <a:spcBef>
                <a:spcPts val="700"/>
              </a:spcBef>
              <a:buSzTx/>
              <a:buFont typeface="Arial"/>
              <a:buNone/>
              <a:defRPr b="1" sz="1600">
                <a:uFill>
                  <a:solidFill>
                    <a:srgbClr val="000000"/>
                  </a:solidFill>
                </a:uFill>
                <a:latin typeface="+mj-lt"/>
                <a:ea typeface="+mj-ea"/>
                <a:cs typeface="+mj-cs"/>
                <a:sym typeface="Helvetica"/>
              </a:defRPr>
            </a:pPr>
            <a:r>
              <a:t>Nerd-Lord William Thomson</a:t>
            </a:r>
            <a:endParaRPr>
              <a:latin typeface="Times New Roman"/>
              <a:ea typeface="Times New Roman"/>
              <a:cs typeface="Times New Roman"/>
              <a:sym typeface="Times New Roman"/>
            </a:endParaRPr>
          </a:p>
          <a:p>
            <a:pPr marL="169572" indent="-169572" defTabSz="322186">
              <a:spcBef>
                <a:spcPts val="700"/>
              </a:spcBef>
              <a:buSzPct val="100000"/>
              <a:defRPr sz="1600">
                <a:uFill>
                  <a:solidFill>
                    <a:srgbClr val="000000"/>
                  </a:solidFill>
                </a:uFill>
                <a:latin typeface="Times New Roman"/>
                <a:ea typeface="Times New Roman"/>
                <a:cs typeface="Times New Roman"/>
                <a:sym typeface="Times New Roman"/>
              </a:defRPr>
            </a:pPr>
            <a:r>
              <a:t>SciFi author Neal Stephenson:</a:t>
            </a:r>
          </a:p>
          <a:p>
            <a:pPr lvl="1" marL="438062" indent="-169572" defTabSz="322186">
              <a:spcBef>
                <a:spcPts val="700"/>
              </a:spcBef>
              <a:buSzPct val="100000"/>
              <a:defRPr sz="1600">
                <a:uFill>
                  <a:solidFill>
                    <a:srgbClr val="000000"/>
                  </a:solidFill>
                </a:uFill>
                <a:latin typeface="Times New Roman"/>
                <a:ea typeface="Times New Roman"/>
                <a:cs typeface="Times New Roman"/>
                <a:sym typeface="Times New Roman"/>
              </a:defRPr>
            </a:pPr>
            <a:r>
              <a:t>“Terrifyingly high financial stakes and shockingly formidable technical challenges.... Undersea cables... the highest of high tech.... The problem was that water… is an electrical conductor.... In 1858… the Atlantic Telegraph Company… cable... hardly worked at all. Queen Victoria managed to send President Buchanan a celebratory message, but it took a whole day to send it. On a good day, the cable could carry something like one word per minute…. Wildman Whitehouse… convinced himself that the solution to their troubles was brute force... He soon managed to blast a hole through the gutta-percha somewhere between there and Newfoundland, turning the entire system into useless junk…. William Thomson had figured out... a more sensitive instrument.... Eight years after Whitehouse fried the first, a second transatlantic cable was built… [Thomson] bought a 126-ton schooner yacht... turned the ship into a floating luxury palace and laboratory for the invention of even more fantastically lucrative patents. He then spent the rest of his life tooling around the British Isles, Bay of Biscay, and western Mediterranean, frequently hosting Dukes and continental savants, who all commented on the nerd-lord's tendency to stop in the middle of polite conversation to scrawl out long skeins of equations on whatever piece of paper happened to be handy…”</a:t>
            </a:r>
          </a:p>
          <a:p>
            <a:pPr lvl="1" marL="438062" indent="-169572" defTabSz="322186">
              <a:spcBef>
                <a:spcPts val="700"/>
              </a:spcBef>
              <a:buSzPct val="100000"/>
              <a:defRPr sz="1600">
                <a:uFill>
                  <a:solidFill>
                    <a:srgbClr val="000000"/>
                  </a:solidFill>
                </a:uFill>
                <a:latin typeface="Times New Roman"/>
                <a:ea typeface="Times New Roman"/>
                <a:cs typeface="Times New Roman"/>
                <a:sym typeface="Times New Roman"/>
              </a:defRPr>
            </a:pPr>
            <a:r>
              <a:t>…”</a:t>
            </a:r>
          </a:p>
        </p:txBody>
      </p:sp>
      <p:sp>
        <p:nvSpPr>
          <p:cNvPr id="739" name="3:15"/>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74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3506" y="621451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1615005" fill="hold"/>
                                        <p:tgtEl>
                                          <p:spTgt spid="7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4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Inequality Has Ruled: Ideological Legitimation"/>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Inequality Has Ruled: Ideological Legitimation</a:t>
            </a:r>
          </a:p>
        </p:txBody>
      </p:sp>
      <p:sp>
        <p:nvSpPr>
          <p:cNvPr id="127" name="Gilgamesh in his element:…"/>
          <p:cNvSpPr txBox="1"/>
          <p:nvPr>
            <p:ph type="body" sz="half" idx="1"/>
          </p:nvPr>
        </p:nvSpPr>
        <p:spPr>
          <a:xfrm>
            <a:off x="340805" y="1116210"/>
            <a:ext cx="4911329" cy="4911330"/>
          </a:xfrm>
          <a:prstGeom prst="rect">
            <a:avLst/>
          </a:prstGeom>
        </p:spPr>
        <p:txBody>
          <a:bodyPr anchor="t"/>
          <a:lstStyle/>
          <a:p>
            <a:pPr marL="0" indent="0">
              <a:spcBef>
                <a:spcPts val="800"/>
              </a:spcBef>
              <a:buSzTx/>
              <a:buNone/>
              <a:defRPr b="1" sz="2800">
                <a:latin typeface="+mj-lt"/>
                <a:ea typeface="+mj-ea"/>
                <a:cs typeface="+mj-cs"/>
                <a:sym typeface="Helvetica"/>
              </a:defRPr>
            </a:pPr>
            <a:r>
              <a:t>Gilgamesh in his element:</a:t>
            </a:r>
          </a:p>
          <a:p>
            <a:pPr>
              <a:spcBef>
                <a:spcPts val="800"/>
              </a:spcBef>
              <a:defRPr>
                <a:latin typeface="Times New Roman"/>
                <a:ea typeface="Times New Roman"/>
                <a:cs typeface="Times New Roman"/>
                <a:sym typeface="Times New Roman"/>
              </a:defRPr>
            </a:pPr>
            <a:r>
              <a: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a:p>
            <a:pPr lvl="2" marL="1185333" indent="-296333">
              <a:spcBef>
                <a:spcPts val="800"/>
              </a:spcBef>
              <a:defRPr sz="1600">
                <a:latin typeface="Times New Roman"/>
                <a:ea typeface="Times New Roman"/>
                <a:cs typeface="Times New Roman"/>
                <a:sym typeface="Times New Roman"/>
              </a:defRPr>
            </a:pPr>
            <a:r>
              <a:rPr b="1"/>
              <a:t>William Muss-Arnolt</a:t>
            </a:r>
            <a:r>
              <a:t>, trans.: </a:t>
            </a:r>
            <a:r>
              <a:rPr i="1"/>
              <a:t>The Man Who Has Seen All Things</a:t>
            </a:r>
            <a:r>
              <a:t> &lt;</a:t>
            </a:r>
            <a:r>
              <a:rPr u="sng">
                <a:noFill/>
                <a:hlinkClick r:id="rId3" invalidUrl="" action="" tgtFrame="" tooltip="" history="1" highlightClick="0" endSnd="0"/>
              </a:rPr>
              <a:t>http://www.jasoncolavito.com/epic-of-gilgamesh.html</a:t>
            </a:r>
            <a:r>
              <a:t>&gt;</a:t>
            </a:r>
          </a:p>
        </p:txBody>
      </p:sp>
      <p:pic>
        <p:nvPicPr>
          <p:cNvPr id="128" name="Gilgamesh__Epic_of_Gilgamesh____Villains_Wiki___Fandom_powered_by_Wikia.png" descr="Gilgamesh__Epic_of_Gilgamesh____Villains_Wiki___Fandom_powered_by_Wikia.png"/>
          <p:cNvPicPr>
            <a:picLocks noChangeAspect="1"/>
          </p:cNvPicPr>
          <p:nvPr/>
        </p:nvPicPr>
        <p:blipFill>
          <a:blip r:embed="rId4">
            <a:extLst/>
          </a:blip>
          <a:stretch>
            <a:fillRect/>
          </a:stretch>
        </p:blipFill>
        <p:spPr>
          <a:xfrm>
            <a:off x="5471004" y="1116211"/>
            <a:ext cx="3333668" cy="4911329"/>
          </a:xfrm>
          <a:prstGeom prst="rect">
            <a:avLst/>
          </a:prstGeom>
          <a:ln w="12700">
            <a:miter lim="400000"/>
          </a:ln>
        </p:spPr>
      </p:pic>
      <p:sp>
        <p:nvSpPr>
          <p:cNvPr id="129"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13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896667"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0"/>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World Conquest</a:t>
            </a:r>
          </a:p>
        </p:txBody>
      </p:sp>
      <p:sp>
        <p:nvSpPr>
          <p:cNvPr id="745" name="The long 20th century will in all likelihood be seen in the future as the watershed in human experience:…"/>
          <p:cNvSpPr txBox="1"/>
          <p:nvPr>
            <p:ph type="body" idx="4294967295"/>
          </p:nvPr>
        </p:nvSpPr>
        <p:spPr>
          <a:xfrm>
            <a:off x="277663" y="1388059"/>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Cheap transport and communication meant that the power gradient became inescapable:</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Where you could cheaply and reliably move goods and people you could also move and supply armies and weapons.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Conquest, or at least invasion and devastation, became things that any European great power could undertake in nearly any corner of the world.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And the European powers did.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Before 1870 European imperialism was—with the very notable exception of the British Raj in India—largely a matter of ports and their hinterlands</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Plus settler expansion into the low-population (after the plagues and genocides, that is) Americas and Australasia.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By 1914 only Morocco, Ethiopia, Iran, Afghanistan, Nepal, Thailand, Tibet, China, and Japan had escaped European (or, in the case of Taiwan and Korea, Japanese) conquest or “protectorate”</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Ethiopia fell to Mussolini’s Italy with its airplanes and poison gas shells in 1936.</a:t>
            </a:r>
          </a:p>
        </p:txBody>
      </p:sp>
      <p:sp>
        <p:nvSpPr>
          <p:cNvPr id="746" name="1:00"/>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pic>
        <p:nvPicPr>
          <p:cNvPr id="74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753" y="61439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6931663" fill="hold"/>
                                        <p:tgtEl>
                                          <p:spTgt spid="74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47"/>
                </p:tgtEl>
              </p:cMediaNode>
            </p:audio>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The Development of Underdevelopment</a:t>
            </a:r>
          </a:p>
        </p:txBody>
      </p:sp>
      <p:sp>
        <p:nvSpPr>
          <p:cNvPr id="752" name="The long 20th century will in all likelihood be seen in the future as the watershed in human experience:…"/>
          <p:cNvSpPr txBox="1"/>
          <p:nvPr>
            <p:ph type="body" idx="4294967295"/>
          </p:nvPr>
        </p:nvSpPr>
        <p:spPr>
          <a:xfrm>
            <a:off x="277663" y="1388059"/>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The role of the British Empire</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Comparative advantage in agricultural staples production as a thing made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Malthusian down cycle in China and India</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Checking the growth rate of wages elsewhere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Successful industrialization required a broad middle class to buy domestic manufactures</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And tariffs to allow infant industries to go</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Colonial masters prohibited the tariffs</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gale of falling prices of tropical staples resulting from Chinese and Indian migration to plantations removed the middle class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Still, wages rose in the periphery—just a lot less than in the core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And manufacturing production spread little</a:t>
            </a:r>
          </a:p>
        </p:txBody>
      </p:sp>
      <p:sp>
        <p:nvSpPr>
          <p:cNvPr id="753" name="3:15"/>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75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3507" y="61674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1731674" fill="hold"/>
                                        <p:tgtEl>
                                          <p:spTgt spid="7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54"/>
                </p:tgtEl>
              </p:cMediaNode>
            </p:audio>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For the First Time, the Globe Was One Story</a:t>
            </a:r>
          </a:p>
        </p:txBody>
      </p:sp>
      <p:sp>
        <p:nvSpPr>
          <p:cNvPr id="759" name="The long 20th century will in all likelihood be seen in the future as the watershed in human experience:…"/>
          <p:cNvSpPr txBox="1"/>
          <p:nvPr>
            <p:ph type="body" idx="4294967295"/>
          </p:nvPr>
        </p:nvSpPr>
        <p:spPr>
          <a:xfrm>
            <a:off x="277663" y="1388059"/>
            <a:ext cx="8572501" cy="4978165"/>
          </a:xfrm>
          <a:prstGeom prst="rect">
            <a:avLst/>
          </a:prstGeom>
        </p:spPr>
        <p:txBody>
          <a:bodyPr lIns="45718" tIns="45718" rIns="45718" bIns="45718" anchor="t"/>
          <a:lstStyle/>
          <a:p>
            <a:pPr marL="0" indent="0" defTabSz="285154">
              <a:spcBef>
                <a:spcPts val="600"/>
              </a:spcBef>
              <a:buSzTx/>
              <a:buFont typeface="Arial"/>
              <a:buNone/>
              <a:defRPr b="1" sz="1400">
                <a:uFill>
                  <a:solidFill>
                    <a:srgbClr val="000000"/>
                  </a:solidFill>
                </a:uFill>
                <a:latin typeface="+mj-lt"/>
                <a:ea typeface="+mj-ea"/>
                <a:cs typeface="+mj-cs"/>
                <a:sym typeface="Helvetica"/>
              </a:defRPr>
            </a:pPr>
            <a:r>
              <a:t>Cannot tell local history anymore</a:t>
            </a:r>
            <a:endParaRPr>
              <a:latin typeface="Times New Roman"/>
              <a:ea typeface="Times New Roman"/>
              <a:cs typeface="Times New Roman"/>
              <a:sym typeface="Times New Roman"/>
            </a:endParaRP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The emergence of a sharp Ricardian division of international labor:</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It ought to have been possible to apply any productive technology known to humanity in any corner of the world. </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Keeping the machines working had been unachievable in the first quarter of the nineteenth centur</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Then the first Khedive of Egypt ,Muhammed Ali, soughtl to turn Egypt into a center of textile manufacture</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He wanted to keep his grandchildren from being the puppets of French bankers and British proconsuls. </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His textile factories stopped working</a:t>
            </a:r>
          </a:p>
          <a:p>
            <a:pPr lvl="1" marL="38771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And his grandson the Khedive Ismail indeed became the puppet of French bankers and British proconsuls.</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But by the end of the 1800s that possibility of global development seemed within reach. </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Then there were textile factories in Mumbai, Calcutta, Shanghai, Capetown, and Tokyo as well as in Manchester and Brussels. </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As Arthur Lewis put it, the net effect of the coming of a single economic world was to enable a great many countries and regions to jump on the “escalator, taking countries to ever higher levels of output per head.” </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Yet Lewis judges only six countries fully on the escalator of modern economic growth as of 1870. </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It is understandable, given the pattern of migration, that the tropics remained poor.</a:t>
            </a:r>
          </a:p>
          <a:p>
            <a:pPr marL="150081" indent="-150081" defTabSz="285154">
              <a:spcBef>
                <a:spcPts val="600"/>
              </a:spcBef>
              <a:buSzPct val="100000"/>
              <a:defRPr sz="1400">
                <a:uFill>
                  <a:solidFill>
                    <a:srgbClr val="000000"/>
                  </a:solidFill>
                </a:uFill>
                <a:latin typeface="Times New Roman"/>
                <a:ea typeface="Times New Roman"/>
                <a:cs typeface="Times New Roman"/>
                <a:sym typeface="Times New Roman"/>
              </a:defRPr>
            </a:pPr>
            <a:r>
              <a:t>But why didn’t their low wage levels allow them to industrialize?</a:t>
            </a:r>
          </a:p>
        </p:txBody>
      </p:sp>
      <p:sp>
        <p:nvSpPr>
          <p:cNvPr id="760" name="4:15"/>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4:15</a:t>
            </a:r>
          </a:p>
        </p:txBody>
      </p:sp>
      <p:pic>
        <p:nvPicPr>
          <p:cNvPr id="76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753" y="61439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4720001" fill="hold"/>
                                        <p:tgtEl>
                                          <p:spTgt spid="7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61"/>
                </p:tgtEl>
              </p:cMediaNode>
            </p:audio>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A Puzzle</a:t>
            </a:r>
          </a:p>
        </p:txBody>
      </p:sp>
      <p:sp>
        <p:nvSpPr>
          <p:cNvPr id="766" name="The long 20th century will in all likelihood be seen in the future as the watershed in human experience:…"/>
          <p:cNvSpPr txBox="1"/>
          <p:nvPr>
            <p:ph type="body" idx="4294967295"/>
          </p:nvPr>
        </p:nvSpPr>
        <p:spPr>
          <a:xfrm>
            <a:off x="277663" y="1388059"/>
            <a:ext cx="8572501" cy="4978165"/>
          </a:xfrm>
          <a:prstGeom prst="rect">
            <a:avLst/>
          </a:prstGeom>
        </p:spPr>
        <p:txBody>
          <a:bodyPr lIns="45718" tIns="45718" rIns="45718" bIns="45718" anchor="t"/>
          <a:lstStyle/>
          <a:p>
            <a:pPr marL="0" indent="0" defTabSz="344407">
              <a:spcBef>
                <a:spcPts val="800"/>
              </a:spcBef>
              <a:buSzTx/>
              <a:buFont typeface="Arial"/>
              <a:buNone/>
              <a:defRPr b="1" sz="1700">
                <a:uFill>
                  <a:solidFill>
                    <a:srgbClr val="000000"/>
                  </a:solidFill>
                </a:uFill>
                <a:latin typeface="+mj-lt"/>
                <a:ea typeface="+mj-ea"/>
                <a:cs typeface="+mj-cs"/>
                <a:sym typeface="Helvetica"/>
              </a:defRPr>
            </a:pPr>
            <a:r>
              <a:t>Why not more of a spread of industrialization?</a:t>
            </a:r>
            <a:endParaRPr>
              <a:latin typeface="Times New Roman"/>
              <a:ea typeface="Times New Roman"/>
              <a:cs typeface="Times New Roman"/>
              <a:sym typeface="Times New Roman"/>
            </a:endParaRPr>
          </a:p>
          <a:p>
            <a:pPr marL="181267" indent="-181267" defTabSz="344407">
              <a:spcBef>
                <a:spcPts val="800"/>
              </a:spcBef>
              <a:buSzPct val="100000"/>
              <a:defRPr sz="1700">
                <a:uFill>
                  <a:solidFill>
                    <a:srgbClr val="000000"/>
                  </a:solidFill>
                </a:uFill>
                <a:latin typeface="Times New Roman"/>
                <a:ea typeface="Times New Roman"/>
                <a:cs typeface="Times New Roman"/>
                <a:sym typeface="Times New Roman"/>
              </a:defRPr>
            </a:pPr>
            <a:r>
              <a:t>The example of the industrial core seemed easy to follow. </a:t>
            </a:r>
          </a:p>
          <a:p>
            <a:pPr marL="181267" indent="-181267" defTabSz="344407">
              <a:spcBef>
                <a:spcPts val="800"/>
              </a:spcBef>
              <a:buSzPct val="100000"/>
              <a:defRPr sz="1700">
                <a:uFill>
                  <a:solidFill>
                    <a:srgbClr val="000000"/>
                  </a:solidFill>
                </a:uFill>
                <a:latin typeface="Times New Roman"/>
                <a:ea typeface="Times New Roman"/>
                <a:cs typeface="Times New Roman"/>
                <a:sym typeface="Times New Roman"/>
              </a:defRPr>
            </a:pPr>
            <a:r>
              <a:t>Inventing the technologies of the original industrial revolution–steam power, spinning mills, automatic looms, iron- and steel-making, and railroad-building–had required many independent strokes of genius. </a:t>
            </a:r>
          </a:p>
          <a:p>
            <a:pPr marL="181267" indent="-181267" defTabSz="344407">
              <a:spcBef>
                <a:spcPts val="800"/>
              </a:spcBef>
              <a:buSzPct val="100000"/>
              <a:defRPr sz="1700">
                <a:uFill>
                  <a:solidFill>
                    <a:srgbClr val="000000"/>
                  </a:solidFill>
                </a:uFill>
                <a:latin typeface="Times New Roman"/>
                <a:ea typeface="Times New Roman"/>
                <a:cs typeface="Times New Roman"/>
                <a:sym typeface="Times New Roman"/>
              </a:defRPr>
            </a:pPr>
            <a:r>
              <a:t>But copying the technologies did not</a:t>
            </a:r>
          </a:p>
          <a:p>
            <a:pPr marL="181267" indent="-181267" defTabSz="344407">
              <a:spcBef>
                <a:spcPts val="800"/>
              </a:spcBef>
              <a:buSzPct val="100000"/>
              <a:defRPr sz="1700">
                <a:uFill>
                  <a:solidFill>
                    <a:srgbClr val="000000"/>
                  </a:solidFill>
                </a:uFill>
                <a:latin typeface="Times New Roman"/>
                <a:ea typeface="Times New Roman"/>
                <a:cs typeface="Times New Roman"/>
                <a:sym typeface="Times New Roman"/>
              </a:defRPr>
            </a:pPr>
            <a:r>
              <a:t>Especially since you could buy and cheaply ship industrial capital goods made in the same New and Old England machine shops that supplied the industries of England and of Americ</a:t>
            </a:r>
          </a:p>
          <a:p>
            <a:pPr marL="181267" indent="-181267" defTabSz="344407">
              <a:spcBef>
                <a:spcPts val="800"/>
              </a:spcBef>
              <a:buSzPct val="100000"/>
              <a:defRPr sz="1700">
                <a:uFill>
                  <a:solidFill>
                    <a:srgbClr val="000000"/>
                  </a:solidFill>
                </a:uFill>
                <a:latin typeface="Times New Roman"/>
                <a:ea typeface="Times New Roman"/>
                <a:cs typeface="Times New Roman"/>
                <a:sym typeface="Times New Roman"/>
              </a:defRPr>
            </a:pPr>
            <a:r>
              <a:t>If Ford could redesign production so that unskilled assembly line workers do what skilled craftsmen used to do, why couldn’t Ford also—or someone else—redesign production so that it can be carried out by low wage Peruvians or Poles or Kenyans rather than by Americans?</a:t>
            </a:r>
          </a:p>
          <a:p>
            <a:pPr marL="181267" indent="-181267" defTabSz="344407">
              <a:spcBef>
                <a:spcPts val="800"/>
              </a:spcBef>
              <a:buSzPct val="100000"/>
              <a:defRPr sz="1700">
                <a:uFill>
                  <a:solidFill>
                    <a:srgbClr val="000000"/>
                  </a:solidFill>
                </a:uFill>
                <a:latin typeface="Times New Roman"/>
                <a:ea typeface="Times New Roman"/>
                <a:cs typeface="Times New Roman"/>
                <a:sym typeface="Times New Roman"/>
              </a:defRPr>
            </a:pPr>
            <a:r>
              <a:t>Political risks? The advantages to being near your machine suppliers and near other factories making similar products? The need to have specialists close at hand to fix the many things that can go wrong? It remains a great puzzle to me</a:t>
            </a:r>
          </a:p>
        </p:txBody>
      </p:sp>
      <p:sp>
        <p:nvSpPr>
          <p:cNvPr id="767" name="2:30"/>
          <p:cNvSpPr txBox="1"/>
          <p:nvPr/>
        </p:nvSpPr>
        <p:spPr>
          <a:xfrm>
            <a:off x="712709"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76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32238"/>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0479995" fill="hold"/>
                                        <p:tgtEl>
                                          <p:spTgt spid="7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68"/>
                </p:tgtEl>
              </p:cMediaNode>
            </p:audio>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2. The View from 3000: Themes &amp; Big Idea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The View from 3000: Themes &amp; Big Ideas</a:t>
            </a:r>
          </a:p>
        </p:txBody>
      </p:sp>
      <p:sp>
        <p:nvSpPr>
          <p:cNvPr id="773"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4637877"/>
          </a:xfrm>
          <a:prstGeom prst="rect">
            <a:avLst/>
          </a:prstGeom>
        </p:spPr>
        <p:txBody>
          <a:bodyPr lIns="45718" tIns="45718" rIns="45718" bIns="45718" anchor="t"/>
          <a:lstStyle/>
          <a:p>
            <a:pPr marL="0" indent="0" defTabSz="227684">
              <a:spcBef>
                <a:spcPts val="500"/>
              </a:spcBef>
              <a:buSzTx/>
              <a:buFont typeface="Arial"/>
              <a:buNone/>
              <a:defRPr b="1" sz="1100">
                <a:uFill>
                  <a:solidFill>
                    <a:srgbClr val="000000"/>
                  </a:solidFill>
                </a:uFill>
                <a:latin typeface="+mj-lt"/>
                <a:ea typeface="+mj-ea"/>
                <a:cs typeface="+mj-cs"/>
                <a:sym typeface="Helvetica"/>
              </a:defRPr>
            </a:pPr>
            <a:r>
              <a:t>In the Long 20th Century from 1870-2016:</a:t>
            </a:r>
          </a:p>
          <a:p>
            <a:pPr marL="119834"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Science reaches critical mass and from it springs engineering:</a:t>
            </a:r>
          </a:p>
          <a:p>
            <a:pPr lvl="1" marL="394153"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All of the engineering subdisciplines,</a:t>
            </a:r>
          </a:p>
          <a:p>
            <a:pPr lvl="1" marL="394153"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Including the management of human resources and of organizations. </a:t>
            </a:r>
          </a:p>
          <a:p>
            <a:pPr marL="119834"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From a liberal political order spring national and then the global market economy. </a:t>
            </a:r>
          </a:p>
          <a:p>
            <a:pPr marL="119834"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And from engineering and the market then, since 1870, springs enormous wealth.</a:t>
            </a:r>
          </a:p>
          <a:p>
            <a:pPr marL="119834"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The pace of growth of the value of the useful ideas stock quadruples looking across 1870: 1870-2016 sees growth at 2%/yr plus</a:t>
            </a:r>
          </a:p>
          <a:p>
            <a:pPr lvl="1" marL="394153"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In contrast to 0.5%/yr or so of the Industrial Revolution age 1770-1870</a:t>
            </a:r>
          </a:p>
          <a:p>
            <a:pPr lvl="1" marL="394153"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In contrast to the 0.15%/yr or so of the Commercial Revolution age 1500-1770</a:t>
            </a:r>
          </a:p>
          <a:p>
            <a:pPr lvl="1" marL="394153"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In contrast to the 0.035%/yr or so of the Agrarian age pre-1500</a:t>
            </a:r>
          </a:p>
          <a:p>
            <a:pPr marL="119834"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Nine aspects of 1870-2016 economic history:</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Post-1870 history has been economic…</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Explosion of wealth…</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Cornucopia of technology…</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Demographic transition…</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Feminist revolution…</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Empowered tyrannies…</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Wealth gulfs…</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Inclusion and hierarchy attenuation…</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Mismanagement and insecurity…</a:t>
            </a:r>
          </a:p>
        </p:txBody>
      </p:sp>
      <p:pic>
        <p:nvPicPr>
          <p:cNvPr id="77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169" y="6092837"/>
            <a:ext cx="571501" cy="571501"/>
          </a:xfrm>
          <a:prstGeom prst="rect">
            <a:avLst/>
          </a:prstGeom>
          <a:ln w="12700">
            <a:miter lim="400000"/>
          </a:ln>
        </p:spPr>
      </p:pic>
      <p:sp>
        <p:nvSpPr>
          <p:cNvPr id="775" name="3:1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399993" fill="hold"/>
                                        <p:tgtEl>
                                          <p:spTgt spid="7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7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uthoritarian and Sexual Tyrant"/>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Authoritarian and Sexual Tyrant</a:t>
            </a:r>
          </a:p>
        </p:txBody>
      </p:sp>
      <p:sp>
        <p:nvSpPr>
          <p:cNvPr id="135" name="Gilgamesh, in his element, continued:…"/>
          <p:cNvSpPr txBox="1"/>
          <p:nvPr>
            <p:ph type="body" sz="half" idx="1"/>
          </p:nvPr>
        </p:nvSpPr>
        <p:spPr>
          <a:xfrm>
            <a:off x="340805" y="1116210"/>
            <a:ext cx="4911329" cy="4911330"/>
          </a:xfrm>
          <a:prstGeom prst="rect">
            <a:avLst/>
          </a:prstGeom>
        </p:spPr>
        <p:txBody>
          <a:bodyPr anchor="t"/>
          <a:lstStyle/>
          <a:p>
            <a:pPr marL="0" indent="0" defTabSz="390227">
              <a:spcBef>
                <a:spcPts val="800"/>
              </a:spcBef>
              <a:buSzTx/>
              <a:buNone/>
              <a:defRPr b="1" sz="2660">
                <a:latin typeface="+mj-lt"/>
                <a:ea typeface="+mj-ea"/>
                <a:cs typeface="+mj-cs"/>
                <a:sym typeface="Helvetica"/>
              </a:defRPr>
            </a:pPr>
            <a:r>
              <a:t>Gilgamesh, in his element, continued:</a:t>
            </a:r>
          </a:p>
          <a:p>
            <a:pPr marL="281516" indent="-281516" defTabSz="390227">
              <a:spcBef>
                <a:spcPts val="800"/>
              </a:spcBef>
              <a:defRPr sz="2280">
                <a:latin typeface="Times New Roman"/>
                <a:ea typeface="Times New Roman"/>
                <a:cs typeface="Times New Roman"/>
                <a:sym typeface="Times New Roman"/>
              </a:defRPr>
            </a:pPr>
            <a:r>
              <a:t>“He has taken all their children, for is Gilgamesh not the shepherd of his people? </a:t>
            </a:r>
          </a:p>
          <a:p>
            <a:pPr marL="281516" indent="-281516" defTabSz="390227">
              <a:spcBef>
                <a:spcPts val="800"/>
              </a:spcBef>
              <a:defRPr sz="2280">
                <a:latin typeface="Times New Roman"/>
                <a:ea typeface="Times New Roman"/>
                <a:cs typeface="Times New Roman"/>
                <a:sym typeface="Times New Roman"/>
              </a:defRPr>
            </a:pPr>
            <a:r>
              <a:t>“Gilgamesh does not leave a daughter to her mother, nor the maiden to the warrior, nor the wife to her husband. </a:t>
            </a:r>
          </a:p>
          <a:p>
            <a:pPr marL="281516" indent="-281516" defTabSz="390227">
              <a:spcBef>
                <a:spcPts val="800"/>
              </a:spcBef>
              <a:defRPr sz="2280">
                <a:latin typeface="Times New Roman"/>
                <a:ea typeface="Times New Roman"/>
                <a:cs typeface="Times New Roman"/>
                <a:sym typeface="Times New Roman"/>
              </a:defRPr>
            </a:pPr>
            <a:r>
              <a:t>“Yet Gilgamesh is the magnificent and glorious shepherd of his people. </a:t>
            </a:r>
          </a:p>
          <a:p>
            <a:pPr marL="281516" indent="-281516" defTabSz="390227">
              <a:spcBef>
                <a:spcPts val="800"/>
              </a:spcBef>
              <a:defRPr sz="2280">
                <a:latin typeface="Times New Roman"/>
                <a:ea typeface="Times New Roman"/>
                <a:cs typeface="Times New Roman"/>
                <a:sym typeface="Times New Roman"/>
              </a:defRPr>
            </a:pPr>
            <a:r>
              <a:t>“The gods heard the people’s cry, and the gods of heaven beseeched the Lord of Uruk, Anu the god…”</a:t>
            </a:r>
          </a:p>
        </p:txBody>
      </p:sp>
      <p:pic>
        <p:nvPicPr>
          <p:cNvPr id="136" name="Gilgamesh__Epic_of_Gilgamesh____Villains_Wiki___Fandom_powered_by_Wikia.png" descr="Gilgamesh__Epic_of_Gilgamesh____Villains_Wiki___Fandom_powered_by_Wikia.png"/>
          <p:cNvPicPr>
            <a:picLocks noChangeAspect="1"/>
          </p:cNvPicPr>
          <p:nvPr/>
        </p:nvPicPr>
        <p:blipFill>
          <a:blip r:embed="rId2">
            <a:extLst/>
          </a:blip>
          <a:stretch>
            <a:fillRect/>
          </a:stretch>
        </p:blipFill>
        <p:spPr>
          <a:xfrm>
            <a:off x="5471004" y="1116211"/>
            <a:ext cx="3333668" cy="4911329"/>
          </a:xfrm>
          <a:prstGeom prst="rect">
            <a:avLst/>
          </a:prstGeom>
          <a:ln w="12700">
            <a:miter lim="400000"/>
          </a:ln>
        </p:spPr>
      </p:pic>
      <p:sp>
        <p:nvSpPr>
          <p:cNvPr id="137" name="3: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3:15</a:t>
            </a:r>
          </a:p>
        </p:txBody>
      </p:sp>
      <p:pic>
        <p:nvPicPr>
          <p:cNvPr id="13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3781661" fill="hold"/>
                                        <p:tgtEl>
                                          <p:spTgt spid="1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he First Male Bonding Buddy Story"/>
          <p:cNvSpPr txBox="1"/>
          <p:nvPr>
            <p:ph type="title"/>
          </p:nvPr>
        </p:nvSpPr>
        <p:spPr>
          <a:xfrm>
            <a:off x="340805" y="-1"/>
            <a:ext cx="8483204" cy="1116212"/>
          </a:xfrm>
          <a:prstGeom prst="rect">
            <a:avLst/>
          </a:prstGeom>
        </p:spPr>
        <p:txBody>
          <a:bodyPr/>
          <a:lstStyle>
            <a:lvl1pPr defTabSz="373796">
              <a:defRPr sz="3822">
                <a:solidFill>
                  <a:srgbClr val="000080"/>
                </a:solidFill>
              </a:defRPr>
            </a:lvl1pPr>
          </a:lstStyle>
          <a:p>
            <a:pPr/>
            <a:r>
              <a:t>The First Male Bonding Buddy Story</a:t>
            </a:r>
          </a:p>
        </p:txBody>
      </p:sp>
      <p:sp>
        <p:nvSpPr>
          <p:cNvPr id="141" name="The gods do respond:…"/>
          <p:cNvSpPr txBox="1"/>
          <p:nvPr>
            <p:ph type="body" sz="half" idx="1"/>
          </p:nvPr>
        </p:nvSpPr>
        <p:spPr>
          <a:xfrm>
            <a:off x="340805" y="1116210"/>
            <a:ext cx="4911329" cy="4911330"/>
          </a:xfrm>
          <a:prstGeom prst="rect">
            <a:avLst/>
          </a:prstGeom>
        </p:spPr>
        <p:txBody>
          <a:bodyPr anchor="t"/>
          <a:lstStyle/>
          <a:p>
            <a:pPr marL="0" indent="0" defTabSz="299858">
              <a:spcBef>
                <a:spcPts val="600"/>
              </a:spcBef>
              <a:buSzTx/>
              <a:buNone/>
              <a:defRPr b="1" sz="2044">
                <a:latin typeface="+mj-lt"/>
                <a:ea typeface="+mj-ea"/>
                <a:cs typeface="+mj-cs"/>
                <a:sym typeface="Helvetica"/>
              </a:defRPr>
            </a:pPr>
            <a:r>
              <a:t>The gods do respond:</a:t>
            </a:r>
          </a:p>
          <a:p>
            <a:pPr marL="216323" indent="-216323" defTabSz="299858">
              <a:spcBef>
                <a:spcPts val="600"/>
              </a:spcBef>
              <a:defRPr sz="1752">
                <a:latin typeface="Times New Roman"/>
                <a:ea typeface="Times New Roman"/>
                <a:cs typeface="Times New Roman"/>
                <a:sym typeface="Times New Roman"/>
              </a:defRPr>
            </a:pPr>
            <a:r>
              <a:t>The cries of the people of Uruk lead the gods to do something…</a:t>
            </a:r>
          </a:p>
          <a:p>
            <a:pPr marL="216323" indent="-216323" defTabSz="299858">
              <a:spcBef>
                <a:spcPts val="600"/>
              </a:spcBef>
              <a:defRPr sz="1752">
                <a:latin typeface="Times New Roman"/>
                <a:ea typeface="Times New Roman"/>
                <a:cs typeface="Times New Roman"/>
                <a:sym typeface="Times New Roman"/>
              </a:defRPr>
            </a:pPr>
            <a:r>
              <a:t>But the gods do not reform the institutions of the polity of Uruk…</a:t>
            </a:r>
          </a:p>
          <a:p>
            <a:pPr marL="216323" indent="-216323" defTabSz="299858">
              <a:spcBef>
                <a:spcPts val="600"/>
              </a:spcBef>
              <a:defRPr sz="1752">
                <a:latin typeface="Times New Roman"/>
                <a:ea typeface="Times New Roman"/>
                <a:cs typeface="Times New Roman"/>
                <a:sym typeface="Times New Roman"/>
              </a:defRPr>
            </a:pPr>
            <a:r>
              <a:t>Instead, they create a buddy for Gilgamesh: Enkidu</a:t>
            </a:r>
          </a:p>
          <a:p>
            <a:pPr lvl="1" marL="540808" indent="-216323" defTabSz="299858">
              <a:spcBef>
                <a:spcPts val="600"/>
              </a:spcBef>
              <a:defRPr sz="1752">
                <a:latin typeface="Times New Roman"/>
                <a:ea typeface="Times New Roman"/>
                <a:cs typeface="Times New Roman"/>
                <a:sym typeface="Times New Roman"/>
              </a:defRPr>
            </a:pPr>
            <a:r>
              <a:t>Gilgamesh and Enkidu fight, and then they bond, and then they become best friends, and then they have adventures and go on quests</a:t>
            </a:r>
          </a:p>
          <a:p>
            <a:pPr lvl="1" marL="540808" indent="-216323" defTabSz="299858">
              <a:spcBef>
                <a:spcPts val="600"/>
              </a:spcBef>
              <a:defRPr sz="1752">
                <a:latin typeface="Times New Roman"/>
                <a:ea typeface="Times New Roman"/>
                <a:cs typeface="Times New Roman"/>
                <a:sym typeface="Times New Roman"/>
              </a:defRPr>
            </a:pPr>
            <a:r>
              <a:t>By the end of the story Enkidu has died, the serpent has taken something immensely valuable away from humanity, and Gilgamesh has experienced personal growth: he is a much wiser—and much better—king</a:t>
            </a:r>
          </a:p>
          <a:p>
            <a:pPr marL="216323" indent="-216323" defTabSz="299858">
              <a:spcBef>
                <a:spcPts val="600"/>
              </a:spcBef>
              <a:defRPr sz="1752">
                <a:latin typeface="Times New Roman"/>
                <a:ea typeface="Times New Roman"/>
                <a:cs typeface="Times New Roman"/>
                <a:sym typeface="Times New Roman"/>
              </a:defRPr>
            </a:pPr>
            <a:r>
              <a:t>But he remains king: Uruk remains a polity of gross inequality</a:t>
            </a:r>
          </a:p>
        </p:txBody>
      </p:sp>
      <p:sp>
        <p:nvSpPr>
          <p:cNvPr id="142" name="1: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1:15</a:t>
            </a:r>
          </a:p>
        </p:txBody>
      </p:sp>
      <p:pic>
        <p:nvPicPr>
          <p:cNvPr id="143" name="Image" descr="Image"/>
          <p:cNvPicPr>
            <a:picLocks noChangeAspect="1"/>
          </p:cNvPicPr>
          <p:nvPr/>
        </p:nvPicPr>
        <p:blipFill>
          <a:blip r:embed="rId3">
            <a:extLst/>
          </a:blip>
          <a:stretch>
            <a:fillRect/>
          </a:stretch>
        </p:blipFill>
        <p:spPr>
          <a:xfrm>
            <a:off x="5252133" y="1071562"/>
            <a:ext cx="3571876" cy="2797593"/>
          </a:xfrm>
          <a:prstGeom prst="rect">
            <a:avLst/>
          </a:prstGeom>
          <a:ln w="12700">
            <a:miter lim="400000"/>
          </a:ln>
        </p:spPr>
      </p:pic>
      <p:sp>
        <p:nvSpPr>
          <p:cNvPr id="144" name="Gilgamesh and Enkidu slaying the Bull of Heaven…"/>
          <p:cNvSpPr txBox="1"/>
          <p:nvPr/>
        </p:nvSpPr>
        <p:spPr>
          <a:xfrm>
            <a:off x="5252133" y="3869154"/>
            <a:ext cx="3571876" cy="1187719"/>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17705">
              <a:spcBef>
                <a:spcPts val="400"/>
              </a:spcBef>
              <a:defRPr sz="1271">
                <a:uFillTx/>
                <a:latin typeface="Times New Roman"/>
                <a:ea typeface="Times New Roman"/>
                <a:cs typeface="Times New Roman"/>
                <a:sym typeface="Times New Roman"/>
              </a:defRPr>
            </a:pPr>
            <a:r>
              <a:rPr b="1"/>
              <a:t>Gilgamesh and Enkidu slaying the Bull of Heaven</a:t>
            </a:r>
            <a:endParaRPr b="1"/>
          </a:p>
          <a:p>
            <a:pPr defTabSz="217705">
              <a:spcBef>
                <a:spcPts val="400"/>
              </a:spcBef>
              <a:defRPr sz="1271">
                <a:uFillTx/>
                <a:latin typeface="Times New Roman"/>
                <a:ea typeface="Times New Roman"/>
                <a:cs typeface="Times New Roman"/>
                <a:sym typeface="Times New Roman"/>
              </a:defRPr>
            </a:pPr>
            <a:endParaRPr b="1"/>
          </a:p>
          <a:p>
            <a:pPr defTabSz="217705">
              <a:spcBef>
                <a:spcPts val="400"/>
              </a:spcBef>
              <a:defRPr sz="1271">
                <a:uFillTx/>
                <a:latin typeface="Times New Roman"/>
                <a:ea typeface="Times New Roman"/>
                <a:cs typeface="Times New Roman"/>
                <a:sym typeface="Times New Roman"/>
              </a:defRPr>
            </a:pPr>
            <a:r>
              <a:t>Neo-Assyrian, -800 ro -600</a:t>
            </a:r>
          </a:p>
          <a:p>
            <a:pPr defTabSz="217705">
              <a:spcBef>
                <a:spcPts val="400"/>
              </a:spcBef>
              <a:defRPr sz="1271">
                <a:uFillTx/>
                <a:latin typeface="Times New Roman"/>
                <a:ea typeface="Times New Roman"/>
                <a:cs typeface="Times New Roman"/>
                <a:sym typeface="Times New Roman"/>
              </a:defRPr>
            </a:pPr>
            <a:r>
              <a:t>&lt;</a:t>
            </a:r>
            <a:r>
              <a:rPr u="sng">
                <a:noFill/>
                <a:hlinkClick r:id="rId4" invalidUrl="" action="" tgtFrame="" tooltip="" history="1" highlightClick="0" endSnd="0"/>
              </a:rPr>
              <a:t>www.bibleorigins.net/illustrationofGilgameshAndEnkidu.html</a:t>
            </a:r>
            <a:r>
              <a:t>&gt;</a:t>
            </a:r>
          </a:p>
        </p:txBody>
      </p:sp>
      <p:pic>
        <p:nvPicPr>
          <p:cNvPr id="14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5750441"/>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433334" fill="hold"/>
                                        <p:tgtEl>
                                          <p:spTgt spid="1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Agrarian age inequality is inscribed in our genes:…"/>
          <p:cNvSpPr txBox="1"/>
          <p:nvPr>
            <p:ph type="body" idx="1"/>
          </p:nvPr>
        </p:nvSpPr>
        <p:spPr>
          <a:xfrm>
            <a:off x="321468" y="1116210"/>
            <a:ext cx="5134572" cy="5134572"/>
          </a:xfrm>
          <a:prstGeom prst="rect">
            <a:avLst/>
          </a:prstGeom>
        </p:spPr>
        <p:txBody>
          <a:bodyPr anchor="t"/>
          <a:lstStyle/>
          <a:p>
            <a:pPr marL="0" indent="0" defTabSz="332720">
              <a:spcBef>
                <a:spcPts val="600"/>
              </a:spcBef>
              <a:buSzTx/>
              <a:buNone/>
              <a:defRPr b="1" sz="2268">
                <a:latin typeface="+mj-lt"/>
                <a:ea typeface="+mj-ea"/>
                <a:cs typeface="+mj-cs"/>
                <a:sym typeface="Helvetica"/>
              </a:defRPr>
            </a:pPr>
            <a:r>
              <a:t>Agrarian age inequality is inscribed in our genes:</a:t>
            </a:r>
          </a:p>
          <a:p>
            <a:pPr marL="240029" indent="-240029" defTabSz="332720">
              <a:spcBef>
                <a:spcPts val="600"/>
              </a:spcBef>
              <a:defRPr sz="1944">
                <a:latin typeface="Times New Roman"/>
                <a:ea typeface="Times New Roman"/>
                <a:cs typeface="Times New Roman"/>
                <a:sym typeface="Times New Roman"/>
              </a:defRPr>
            </a:pPr>
            <a:r>
              <a:t>Everyone inherits their mitochondria from their mothers</a:t>
            </a:r>
          </a:p>
          <a:p>
            <a:pPr marL="240029" indent="-240029" defTabSz="332720">
              <a:spcBef>
                <a:spcPts val="600"/>
              </a:spcBef>
              <a:defRPr sz="1944">
                <a:latin typeface="Times New Roman"/>
                <a:ea typeface="Times New Roman"/>
                <a:cs typeface="Times New Roman"/>
                <a:sym typeface="Times New Roman"/>
              </a:defRPr>
            </a:pPr>
            <a:r>
              <a:t>Every male inherits his Y-chromosome from his father</a:t>
            </a:r>
          </a:p>
          <a:p>
            <a:pPr marL="240029" indent="-240029" defTabSz="332720">
              <a:spcBef>
                <a:spcPts val="600"/>
              </a:spcBef>
              <a:defRPr sz="1944">
                <a:latin typeface="Times New Roman"/>
                <a:ea typeface="Times New Roman"/>
                <a:cs typeface="Times New Roman"/>
                <a:sym typeface="Times New Roman"/>
              </a:defRPr>
            </a:pPr>
            <a:r>
              <a:t>From -5000 to -2000, a huge chunk of Y-chromosome lineages are not propagating</a:t>
            </a:r>
          </a:p>
          <a:p>
            <a:pPr marL="240029" indent="-240029" defTabSz="332720">
              <a:spcBef>
                <a:spcPts val="600"/>
              </a:spcBef>
              <a:defRPr sz="1944">
                <a:latin typeface="Times New Roman"/>
                <a:ea typeface="Times New Roman"/>
                <a:cs typeface="Times New Roman"/>
                <a:sym typeface="Times New Roman"/>
              </a:defRPr>
            </a:pPr>
            <a:r>
              <a:t>Polygyny for some—and non-matrimony for others</a:t>
            </a:r>
          </a:p>
          <a:p>
            <a:pPr marL="240029" indent="-240029" defTabSz="332720">
              <a:spcBef>
                <a:spcPts val="600"/>
              </a:spcBef>
              <a:defRPr sz="1944">
                <a:latin typeface="Times New Roman"/>
                <a:ea typeface="Times New Roman"/>
                <a:cs typeface="Times New Roman"/>
                <a:sym typeface="Times New Roman"/>
              </a:defRPr>
            </a:pPr>
            <a:r>
              <a:t>Persistence of (male) descent groups</a:t>
            </a:r>
          </a:p>
          <a:p>
            <a:pPr marL="240029" indent="-240029" defTabSz="332720">
              <a:spcBef>
                <a:spcPts val="600"/>
              </a:spcBef>
              <a:defRPr sz="1944">
                <a:latin typeface="Times New Roman"/>
                <a:ea typeface="Times New Roman"/>
                <a:cs typeface="Times New Roman"/>
                <a:sym typeface="Times New Roman"/>
              </a:defRPr>
            </a:pPr>
            <a:r>
              <a:t>What’s life like for women as this goes on?</a:t>
            </a:r>
          </a:p>
          <a:p>
            <a:pPr lvl="1" marL="590473" indent="-230428" defTabSz="332720">
              <a:spcBef>
                <a:spcPts val="600"/>
              </a:spcBef>
              <a:defRPr sz="1296">
                <a:latin typeface="Times New Roman"/>
                <a:ea typeface="Times New Roman"/>
                <a:cs typeface="Times New Roman"/>
                <a:sym typeface="Times New Roman"/>
              </a:defRPr>
            </a:pPr>
            <a:r>
              <a:rPr u="sng">
                <a:noFill/>
                <a:hlinkClick r:id="rId3" invalidUrl="" action="" tgtFrame="" tooltip="" history="1" highlightClick="0" endSnd="0"/>
              </a:rPr>
              <a:t>https://logarithmichistory.wordpress.com/2015/09/27/the-patriarchal-age/</a:t>
            </a:r>
            <a:r>
              <a:t> </a:t>
            </a:r>
          </a:p>
          <a:p>
            <a:pPr lvl="1" marL="590473" indent="-230428" defTabSz="332720">
              <a:spcBef>
                <a:spcPts val="600"/>
              </a:spcBef>
              <a:defRPr sz="1296">
                <a:latin typeface="Times New Roman"/>
                <a:ea typeface="Times New Roman"/>
                <a:cs typeface="Times New Roman"/>
                <a:sym typeface="Times New Roman"/>
              </a:defRPr>
            </a:pPr>
            <a:r>
              <a:rPr u="sng">
                <a:noFill/>
                <a:hlinkClick r:id="rId4" invalidUrl="" action="" tgtFrame="" tooltip="" history="1" highlightClick="0" endSnd="0"/>
              </a:rPr>
              <a:t>http://genome.cshlp.org/content/early/2015/03/13/gr.186684.114.full.pdf</a:t>
            </a:r>
            <a:r>
              <a:t> </a:t>
            </a:r>
          </a:p>
        </p:txBody>
      </p:sp>
      <p:sp>
        <p:nvSpPr>
          <p:cNvPr id="150" name="Inequality and Patriarchy"/>
          <p:cNvSpPr txBox="1"/>
          <p:nvPr>
            <p:ph type="title"/>
          </p:nvPr>
        </p:nvSpPr>
        <p:spPr>
          <a:xfrm>
            <a:off x="321468" y="-1"/>
            <a:ext cx="8483204" cy="1116212"/>
          </a:xfrm>
          <a:prstGeom prst="rect">
            <a:avLst/>
          </a:prstGeom>
        </p:spPr>
        <p:txBody>
          <a:bodyPr/>
          <a:lstStyle>
            <a:lvl1pPr defTabSz="406657">
              <a:defRPr sz="5544"/>
            </a:lvl1pPr>
          </a:lstStyle>
          <a:p>
            <a:pPr/>
            <a:r>
              <a:t>Inequality and Patriarchy</a:t>
            </a:r>
          </a:p>
        </p:txBody>
      </p:sp>
      <p:sp>
        <p:nvSpPr>
          <p:cNvPr id="151" name="4: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4:00</a:t>
            </a:r>
          </a:p>
        </p:txBody>
      </p:sp>
      <p:pic>
        <p:nvPicPr>
          <p:cNvPr id="152" name="Preview_of_“Untitled”.png" descr="Preview_of_“Untitled”.png"/>
          <p:cNvPicPr>
            <a:picLocks noChangeAspect="0"/>
          </p:cNvPicPr>
          <p:nvPr/>
        </p:nvPicPr>
        <p:blipFill>
          <a:blip r:embed="rId5">
            <a:extLst/>
          </a:blip>
          <a:stretch>
            <a:fillRect/>
          </a:stretch>
        </p:blipFill>
        <p:spPr>
          <a:xfrm>
            <a:off x="5456039" y="1116210"/>
            <a:ext cx="3348633" cy="5134572"/>
          </a:xfrm>
          <a:prstGeom prst="rect">
            <a:avLst/>
          </a:prstGeom>
          <a:ln w="12700">
            <a:miter lim="400000"/>
          </a:ln>
        </p:spPr>
      </p:pic>
      <p:pic>
        <p:nvPicPr>
          <p:cNvPr id="153"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7720"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4354995" fill="hold"/>
                                        <p:tgtEl>
                                          <p:spTgt spid="1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A number describing inequality—that I at least find hard to understand what it means:…"/>
          <p:cNvSpPr txBox="1"/>
          <p:nvPr>
            <p:ph type="body" idx="1"/>
          </p:nvPr>
        </p:nvSpPr>
        <p:spPr>
          <a:xfrm>
            <a:off x="321468" y="1116210"/>
            <a:ext cx="5134572" cy="5134572"/>
          </a:xfrm>
          <a:prstGeom prst="rect">
            <a:avLst/>
          </a:prstGeom>
        </p:spPr>
        <p:txBody>
          <a:bodyPr anchor="t"/>
          <a:lstStyle/>
          <a:p>
            <a:pPr marL="0" indent="0" defTabSz="299858">
              <a:spcBef>
                <a:spcPts val="600"/>
              </a:spcBef>
              <a:buSzTx/>
              <a:buNone/>
              <a:defRPr b="1" sz="2044">
                <a:latin typeface="+mj-lt"/>
                <a:ea typeface="+mj-ea"/>
                <a:cs typeface="+mj-cs"/>
                <a:sym typeface="Helvetica"/>
              </a:defRPr>
            </a:pPr>
            <a:r>
              <a:t>A number describing inequality—that I at least find hard to understand what it means:</a:t>
            </a:r>
          </a:p>
          <a:p>
            <a:pPr marL="216323" indent="-216323" defTabSz="299858">
              <a:spcBef>
                <a:spcPts val="600"/>
              </a:spcBef>
              <a:defRPr sz="1752">
                <a:latin typeface="Times New Roman"/>
                <a:ea typeface="Times New Roman"/>
                <a:cs typeface="Times New Roman"/>
                <a:sym typeface="Times New Roman"/>
              </a:defRPr>
            </a:pPr>
            <a:r>
              <a:t>Here are some facts to give you some intuition:</a:t>
            </a:r>
          </a:p>
          <a:p>
            <a:pPr lvl="1" marL="540808" indent="-216323" defTabSz="299858">
              <a:spcBef>
                <a:spcPts val="600"/>
              </a:spcBef>
              <a:defRPr sz="1752">
                <a:latin typeface="Times New Roman"/>
                <a:ea typeface="Times New Roman"/>
                <a:cs typeface="Times New Roman"/>
                <a:sym typeface="Times New Roman"/>
              </a:defRPr>
            </a:pPr>
            <a:r>
              <a:t>If the bottom 3/4 got 1/4 of the income and the top 1/4 the rest (evenly distributed), the Gini would be 0.5</a:t>
            </a:r>
          </a:p>
          <a:p>
            <a:pPr lvl="1" marL="540808" indent="-216323" defTabSz="299858">
              <a:spcBef>
                <a:spcPts val="600"/>
              </a:spcBef>
              <a:defRPr sz="1752">
                <a:latin typeface="Times New Roman"/>
                <a:ea typeface="Times New Roman"/>
                <a:cs typeface="Times New Roman"/>
                <a:sym typeface="Times New Roman"/>
              </a:defRPr>
            </a:pPr>
            <a:r>
              <a:t>If the bottom 2/3 got 1/3 of the income and the top 1/3 the rest (evenly distributed), the Gini would be 0.33</a:t>
            </a:r>
          </a:p>
          <a:p>
            <a:pPr marL="216323" indent="-216323" defTabSz="299858">
              <a:spcBef>
                <a:spcPts val="600"/>
              </a:spcBef>
              <a:defRPr sz="1752">
                <a:latin typeface="Times New Roman"/>
                <a:ea typeface="Times New Roman"/>
                <a:cs typeface="Times New Roman"/>
                <a:sym typeface="Times New Roman"/>
              </a:defRPr>
            </a:pPr>
            <a:r>
              <a:t>The Gini is income: not status. The 4M slaves in the U.S. in 1860 would have objected most strongly to claim that U.S. then no more unequal than Britain</a:t>
            </a:r>
          </a:p>
          <a:p>
            <a:pPr marL="216323" indent="-216323" defTabSz="299858">
              <a:spcBef>
                <a:spcPts val="600"/>
              </a:spcBef>
              <a:defRPr sz="1752">
                <a:latin typeface="Times New Roman"/>
                <a:ea typeface="Times New Roman"/>
                <a:cs typeface="Times New Roman"/>
                <a:sym typeface="Times New Roman"/>
              </a:defRPr>
            </a:pPr>
            <a:r>
              <a:t>If you were to think like a utilitarian—and assume that each doubling of income is equally valuable in a utilitarian sense—a move from a Gini of 0.5 to 0.33 would be like a 30% boost to everyone’s income</a:t>
            </a:r>
          </a:p>
        </p:txBody>
      </p:sp>
      <p:sp>
        <p:nvSpPr>
          <p:cNvPr id="158" name="What Is the Gini Coefficient?"/>
          <p:cNvSpPr txBox="1"/>
          <p:nvPr>
            <p:ph type="title"/>
          </p:nvPr>
        </p:nvSpPr>
        <p:spPr>
          <a:xfrm>
            <a:off x="321468" y="-1"/>
            <a:ext cx="8483204" cy="1116212"/>
          </a:xfrm>
          <a:prstGeom prst="rect">
            <a:avLst/>
          </a:prstGeom>
        </p:spPr>
        <p:txBody>
          <a:bodyPr/>
          <a:lstStyle>
            <a:lvl1pPr defTabSz="353258">
              <a:defRPr sz="4816"/>
            </a:lvl1pPr>
          </a:lstStyle>
          <a:p>
            <a:pPr/>
            <a:r>
              <a:t>What Is the Gini Coefficient?</a:t>
            </a:r>
          </a:p>
        </p:txBody>
      </p:sp>
      <p:sp>
        <p:nvSpPr>
          <p:cNvPr id="159" name="1:5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1:50</a:t>
            </a:r>
          </a:p>
        </p:txBody>
      </p:sp>
      <p:pic>
        <p:nvPicPr>
          <p:cNvPr id="160" name="Image" descr="Image"/>
          <p:cNvPicPr>
            <a:picLocks noChangeAspect="1"/>
          </p:cNvPicPr>
          <p:nvPr/>
        </p:nvPicPr>
        <p:blipFill>
          <a:blip r:embed="rId3">
            <a:extLst/>
          </a:blip>
          <a:stretch>
            <a:fillRect/>
          </a:stretch>
        </p:blipFill>
        <p:spPr>
          <a:xfrm>
            <a:off x="5456039" y="1116210"/>
            <a:ext cx="3348633" cy="3224611"/>
          </a:xfrm>
          <a:prstGeom prst="rect">
            <a:avLst/>
          </a:prstGeom>
          <a:ln w="12700">
            <a:miter lim="400000"/>
          </a:ln>
        </p:spPr>
      </p:pic>
      <p:pic>
        <p:nvPicPr>
          <p:cNvPr id="16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5441" y="575044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374992"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Inequality in poor agrarian age economies cannot have been too great:…"/>
          <p:cNvSpPr txBox="1"/>
          <p:nvPr>
            <p:ph type="body" idx="1"/>
          </p:nvPr>
        </p:nvSpPr>
        <p:spPr>
          <a:xfrm>
            <a:off x="321468" y="1116210"/>
            <a:ext cx="5134572" cy="5134572"/>
          </a:xfrm>
          <a:prstGeom prst="rect">
            <a:avLst/>
          </a:prstGeom>
        </p:spPr>
        <p:txBody>
          <a:bodyPr anchor="t"/>
          <a:lstStyle/>
          <a:p>
            <a:pPr marL="0" indent="0" defTabSz="377904">
              <a:spcBef>
                <a:spcPts val="700"/>
              </a:spcBef>
              <a:buSzTx/>
              <a:buNone/>
              <a:defRPr b="1" sz="2576">
                <a:latin typeface="+mj-lt"/>
                <a:ea typeface="+mj-ea"/>
                <a:cs typeface="+mj-cs"/>
                <a:sym typeface="Helvetica"/>
              </a:defRPr>
            </a:pPr>
            <a:r>
              <a:t>Inequality in poor agrarian age economies cannot have been too great:</a:t>
            </a:r>
          </a:p>
          <a:p>
            <a:pPr marL="272626" indent="-272626" defTabSz="377904">
              <a:spcBef>
                <a:spcPts val="700"/>
              </a:spcBef>
              <a:defRPr sz="2208">
                <a:latin typeface="Times New Roman"/>
                <a:ea typeface="Times New Roman"/>
                <a:cs typeface="Times New Roman"/>
                <a:sym typeface="Times New Roman"/>
              </a:defRPr>
            </a:pPr>
            <a:r>
              <a:t>They are very poor…</a:t>
            </a:r>
          </a:p>
          <a:p>
            <a:pPr marL="272626" indent="-272626" defTabSz="377904">
              <a:spcBef>
                <a:spcPts val="700"/>
              </a:spcBef>
              <a:defRPr sz="2208">
                <a:latin typeface="Times New Roman"/>
                <a:ea typeface="Times New Roman"/>
                <a:cs typeface="Times New Roman"/>
                <a:sym typeface="Times New Roman"/>
              </a:defRPr>
            </a:pPr>
            <a:r>
              <a:t>Hence if income inequality is too great, hen poor women are too skinny to ovulate and poor children so malnourished as to have compromised immune systems</a:t>
            </a:r>
          </a:p>
          <a:p>
            <a:pPr marL="272626" indent="-272626" defTabSz="377904">
              <a:spcBef>
                <a:spcPts val="700"/>
              </a:spcBef>
              <a:defRPr sz="2208">
                <a:latin typeface="Times New Roman"/>
                <a:ea typeface="Times New Roman"/>
                <a:cs typeface="Times New Roman"/>
                <a:sym typeface="Times New Roman"/>
              </a:defRPr>
            </a:pPr>
            <a:r>
              <a:t>In which case they die, and so “decrease the surplus population”</a:t>
            </a:r>
          </a:p>
          <a:p>
            <a:pPr marL="272626" indent="-272626" defTabSz="377904">
              <a:spcBef>
                <a:spcPts val="700"/>
              </a:spcBef>
              <a:defRPr sz="2208">
                <a:latin typeface="Times New Roman"/>
                <a:ea typeface="Times New Roman"/>
                <a:cs typeface="Times New Roman"/>
                <a:sym typeface="Times New Roman"/>
              </a:defRPr>
            </a:pPr>
            <a:r>
              <a:t>And the society dies out—or becomes less unequal</a:t>
            </a:r>
          </a:p>
          <a:p>
            <a:pPr lvl="1" marL="681566" indent="-272626" defTabSz="377904">
              <a:spcBef>
                <a:spcPts val="700"/>
              </a:spcBef>
              <a:defRPr sz="1472">
                <a:latin typeface="Times New Roman"/>
                <a:ea typeface="Times New Roman"/>
                <a:cs typeface="Times New Roman"/>
                <a:sym typeface="Times New Roman"/>
              </a:defRPr>
            </a:pPr>
            <a:r>
              <a:t>&lt;</a:t>
            </a:r>
            <a:r>
              <a:rPr u="sng">
                <a:noFill/>
                <a:hlinkClick r:id="rId3" invalidUrl="" action="" tgtFrame="" tooltip="" history="1" highlightClick="0" endSnd="0"/>
              </a:rPr>
              <a:t>http://onlinelibrary.wiley.com/doi/10.1111/j.1468-0297.2010.02403.x/full</a:t>
            </a:r>
            <a:r>
              <a:t>&gt;</a:t>
            </a:r>
          </a:p>
        </p:txBody>
      </p:sp>
      <p:sp>
        <p:nvSpPr>
          <p:cNvPr id="166" name="Agrarian Age Economies Look to Have Been About 80% as Unequal as They Could Have Possibly Been"/>
          <p:cNvSpPr txBox="1"/>
          <p:nvPr>
            <p:ph type="title"/>
          </p:nvPr>
        </p:nvSpPr>
        <p:spPr>
          <a:xfrm>
            <a:off x="321468" y="-1"/>
            <a:ext cx="8483204" cy="1116212"/>
          </a:xfrm>
          <a:prstGeom prst="rect">
            <a:avLst/>
          </a:prstGeom>
        </p:spPr>
        <p:txBody>
          <a:bodyPr/>
          <a:lstStyle>
            <a:lvl1pPr defTabSz="197167">
              <a:defRPr sz="2688"/>
            </a:lvl1pPr>
          </a:lstStyle>
          <a:p>
            <a:pPr/>
            <a:r>
              <a:t>Agrarian Age Economies Look to Have Been About 80% as Unequal as They Could Have Possibly Been</a:t>
            </a:r>
          </a:p>
        </p:txBody>
      </p:sp>
      <p:sp>
        <p:nvSpPr>
          <p:cNvPr id="167"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168" name="Preview_of_“Untitled”.png" descr="Preview_of_“Untitled”.png"/>
          <p:cNvPicPr>
            <a:picLocks noChangeAspect="1"/>
          </p:cNvPicPr>
          <p:nvPr/>
        </p:nvPicPr>
        <p:blipFill>
          <a:blip r:embed="rId4">
            <a:extLst/>
          </a:blip>
          <a:stretch>
            <a:fillRect/>
          </a:stretch>
        </p:blipFill>
        <p:spPr>
          <a:xfrm>
            <a:off x="5818929" y="1071562"/>
            <a:ext cx="2985730" cy="5331145"/>
          </a:xfrm>
          <a:prstGeom prst="rect">
            <a:avLst/>
          </a:prstGeom>
          <a:ln w="12700">
            <a:miter lim="400000"/>
          </a:ln>
        </p:spPr>
      </p:pic>
      <p:pic>
        <p:nvPicPr>
          <p:cNvPr id="169"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5442"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620002" fill="hold"/>
                                        <p:tgtEl>
                                          <p:spTgt spid="1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7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73 deaths in the U.S. as of Mar 16, a 1% death rate, and up to 4 weeks between infection and death, that means that as of Feb 17 there were 7300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116,000 people have and in the next week about 116,000 more people in the U.S. will catch coronavirus—which means 1/2700, currently 3000 of the 7.6 million inhabitants of San Francisco Bay. Touch a hard surface that any of those 3000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But Is That the Right Way to Look at It?"/>
          <p:cNvSpPr txBox="1"/>
          <p:nvPr>
            <p:ph type="title"/>
          </p:nvPr>
        </p:nvSpPr>
        <p:spPr>
          <a:xfrm>
            <a:off x="340805" y="-1"/>
            <a:ext cx="8483204" cy="1116212"/>
          </a:xfrm>
          <a:prstGeom prst="rect">
            <a:avLst/>
          </a:prstGeom>
        </p:spPr>
        <p:txBody>
          <a:bodyPr/>
          <a:lstStyle>
            <a:lvl1pPr defTabSz="345043">
              <a:defRPr sz="3528">
                <a:solidFill>
                  <a:srgbClr val="000080"/>
                </a:solidFill>
              </a:defRPr>
            </a:lvl1pPr>
          </a:lstStyle>
          <a:p>
            <a:pPr/>
            <a:r>
              <a:t>But Is That the Right Way to Look at It?</a:t>
            </a:r>
          </a:p>
        </p:txBody>
      </p:sp>
      <p:sp>
        <p:nvSpPr>
          <p:cNvPr id="174" name="Poor people living at subsistence must be under a lot of societal pressure:…"/>
          <p:cNvSpPr txBox="1"/>
          <p:nvPr>
            <p:ph type="body" sz="half" idx="1"/>
          </p:nvPr>
        </p:nvSpPr>
        <p:spPr>
          <a:xfrm>
            <a:off x="340805" y="1116210"/>
            <a:ext cx="4911329" cy="4911330"/>
          </a:xfrm>
          <a:prstGeom prst="rect">
            <a:avLst/>
          </a:prstGeom>
        </p:spPr>
        <p:txBody>
          <a:bodyPr anchor="t"/>
          <a:lstStyle/>
          <a:p>
            <a:pPr marL="0" indent="0" defTabSz="283428">
              <a:spcBef>
                <a:spcPts val="500"/>
              </a:spcBef>
              <a:buSzTx/>
              <a:buNone/>
              <a:defRPr b="1" sz="1932">
                <a:latin typeface="+mj-lt"/>
                <a:ea typeface="+mj-ea"/>
                <a:cs typeface="+mj-cs"/>
                <a:sym typeface="Helvetica"/>
              </a:defRPr>
            </a:pPr>
            <a:r>
              <a:t>Poor people living at subsistence must be under a lot of societal pressure:</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that they will be hungry all the time is difficult</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their children will be malnourished and crying is difficult</a:t>
            </a:r>
          </a:p>
          <a:p>
            <a:pPr marL="204469" indent="-204469" defTabSz="283428">
              <a:spcBef>
                <a:spcPts val="500"/>
              </a:spcBef>
              <a:defRPr sz="1656">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04469" indent="-204469" defTabSz="283428">
              <a:spcBef>
                <a:spcPts val="500"/>
              </a:spcBef>
              <a:defRPr sz="1656">
                <a:latin typeface="Times New Roman"/>
                <a:ea typeface="Times New Roman"/>
                <a:cs typeface="Times New Roman"/>
                <a:sym typeface="Times New Roman"/>
              </a:defRPr>
            </a:pPr>
            <a:r>
              <a:t>Moreover, there is more than an economic dimension to inequality</a:t>
            </a:r>
          </a:p>
          <a:p>
            <a:pPr marL="204469" indent="-204469" defTabSz="283428">
              <a:spcBef>
                <a:spcPts val="500"/>
              </a:spcBef>
              <a:defRPr sz="1656">
                <a:latin typeface="Times New Roman"/>
                <a:ea typeface="Times New Roman"/>
                <a:cs typeface="Times New Roman"/>
                <a:sym typeface="Times New Roman"/>
              </a:defRPr>
            </a:pPr>
            <a:r>
              <a:t>There is status group inequality</a:t>
            </a:r>
          </a:p>
          <a:p>
            <a:pPr lvl="1" marL="511175" indent="-204469" defTabSz="283428">
              <a:spcBef>
                <a:spcPts val="500"/>
              </a:spcBef>
              <a:defRPr sz="1656">
                <a:latin typeface="Times New Roman"/>
                <a:ea typeface="Times New Roman"/>
                <a:cs typeface="Times New Roman"/>
                <a:sym typeface="Times New Roman"/>
              </a:defRPr>
            </a:pPr>
            <a:r>
              <a:t>women</a:t>
            </a:r>
          </a:p>
          <a:p>
            <a:pPr lvl="1" marL="511175" indent="-204469" defTabSz="283428">
              <a:spcBef>
                <a:spcPts val="500"/>
              </a:spcBef>
              <a:defRPr sz="1656">
                <a:latin typeface="Times New Roman"/>
                <a:ea typeface="Times New Roman"/>
                <a:cs typeface="Times New Roman"/>
                <a:sym typeface="Times New Roman"/>
              </a:defRPr>
            </a:pPr>
            <a:r>
              <a:t>slaves</a:t>
            </a:r>
          </a:p>
          <a:p>
            <a:pPr lvl="1" marL="511175" indent="-204469" defTabSz="283428">
              <a:spcBef>
                <a:spcPts val="500"/>
              </a:spcBef>
              <a:defRPr sz="1656">
                <a:latin typeface="Times New Roman"/>
                <a:ea typeface="Times New Roman"/>
                <a:cs typeface="Times New Roman"/>
                <a:sym typeface="Times New Roman"/>
              </a:defRPr>
            </a:pPr>
            <a:r>
              <a:t>subordinate castes</a:t>
            </a:r>
          </a:p>
        </p:txBody>
      </p:sp>
      <p:sp>
        <p:nvSpPr>
          <p:cNvPr id="175"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176" name="Preview_of_“Untitled”.png" descr="Preview_of_“Untitled”.png"/>
          <p:cNvPicPr>
            <a:picLocks noChangeAspect="1"/>
          </p:cNvPicPr>
          <p:nvPr/>
        </p:nvPicPr>
        <p:blipFill>
          <a:blip r:embed="rId3">
            <a:extLst/>
          </a:blip>
          <a:stretch>
            <a:fillRect/>
          </a:stretch>
        </p:blipFill>
        <p:spPr>
          <a:xfrm>
            <a:off x="5818929" y="1071562"/>
            <a:ext cx="2985730" cy="5331145"/>
          </a:xfrm>
          <a:prstGeom prst="rect">
            <a:avLst/>
          </a:prstGeom>
          <a:ln w="12700">
            <a:miter lim="400000"/>
          </a:ln>
        </p:spPr>
      </p:pic>
      <p:pic>
        <p:nvPicPr>
          <p:cNvPr id="17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ettler America initially a relatively not too unequal place:…"/>
          <p:cNvSpPr txBox="1"/>
          <p:nvPr>
            <p:ph type="body" idx="1"/>
          </p:nvPr>
        </p:nvSpPr>
        <p:spPr>
          <a:xfrm>
            <a:off x="321468" y="1116210"/>
            <a:ext cx="4911329" cy="5134572"/>
          </a:xfrm>
          <a:prstGeom prst="rect">
            <a:avLst/>
          </a:prstGeom>
        </p:spPr>
        <p:txBody>
          <a:bodyPr anchor="t"/>
          <a:lstStyle/>
          <a:p>
            <a:pPr marL="0" indent="0" defTabSz="316289">
              <a:spcBef>
                <a:spcPts val="600"/>
              </a:spcBef>
              <a:buSzTx/>
              <a:buNone/>
              <a:defRPr b="1" sz="2156">
                <a:latin typeface="+mj-lt"/>
                <a:ea typeface="+mj-ea"/>
                <a:cs typeface="+mj-cs"/>
                <a:sym typeface="Helvetica"/>
              </a:defRPr>
            </a:pPr>
            <a:r>
              <a:t>Settler America initially a </a:t>
            </a:r>
            <a:r>
              <a:rPr i="1"/>
              <a:t>relatively</a:t>
            </a:r>
            <a:r>
              <a:t> not too unequal place:</a:t>
            </a:r>
          </a:p>
          <a:p>
            <a:pPr marL="228176" indent="-228176" defTabSz="316289">
              <a:spcBef>
                <a:spcPts val="600"/>
              </a:spcBef>
              <a:defRPr sz="1848">
                <a:latin typeface="Times New Roman"/>
                <a:ea typeface="Times New Roman"/>
                <a:cs typeface="Times New Roman"/>
                <a:sym typeface="Times New Roman"/>
              </a:defRPr>
            </a:pPr>
            <a:r>
              <a:t>As far as pre-industrial and early industrial economies are concerned</a:t>
            </a:r>
          </a:p>
          <a:p>
            <a:pPr lvl="1" marL="570441" indent="-228176" defTabSz="316289">
              <a:spcBef>
                <a:spcPts val="600"/>
              </a:spcBef>
              <a:defRPr sz="1848">
                <a:latin typeface="Times New Roman"/>
                <a:ea typeface="Times New Roman"/>
                <a:cs typeface="Times New Roman"/>
                <a:sym typeface="Times New Roman"/>
              </a:defRPr>
            </a:pPr>
            <a:r>
              <a:t>(For non-slaves) (and for non-women) (and for non-Indians)</a:t>
            </a:r>
          </a:p>
          <a:p>
            <a:pPr marL="228176" indent="-228176" defTabSz="316289">
              <a:spcBef>
                <a:spcPts val="600"/>
              </a:spcBef>
              <a:defRPr sz="1848">
                <a:latin typeface="Times New Roman"/>
                <a:ea typeface="Times New Roman"/>
                <a:cs typeface="Times New Roman"/>
                <a:sym typeface="Times New Roman"/>
              </a:defRPr>
            </a:pPr>
            <a:r>
              <a:t>Top 1% 8-10 times average, rather than 15-30 times average</a:t>
            </a:r>
          </a:p>
          <a:p>
            <a:pPr marL="228176" indent="-228176" defTabSz="316289">
              <a:spcBef>
                <a:spcPts val="600"/>
              </a:spcBef>
              <a:defRPr sz="1848">
                <a:latin typeface="Times New Roman"/>
                <a:ea typeface="Times New Roman"/>
                <a:cs typeface="Times New Roman"/>
                <a:sym typeface="Times New Roman"/>
              </a:defRPr>
            </a:pPr>
            <a:r>
              <a:t>Today in the U.S. top 1%—those households with incomes more than $500K/year—make 20 times average</a:t>
            </a:r>
          </a:p>
          <a:p>
            <a:pPr marL="228176" indent="-228176" defTabSz="316289">
              <a:spcBef>
                <a:spcPts val="600"/>
              </a:spcBef>
              <a:defRPr sz="1848">
                <a:latin typeface="Times New Roman"/>
                <a:ea typeface="Times New Roman"/>
                <a:cs typeface="Times New Roman"/>
                <a:sym typeface="Times New Roman"/>
              </a:defRPr>
            </a:pPr>
            <a:r>
              <a:t>First Gilded Age: rising inequality in the U.S., slightly falling in Europe</a:t>
            </a:r>
          </a:p>
          <a:p>
            <a:pPr marL="228176" indent="-228176" defTabSz="316289">
              <a:spcBef>
                <a:spcPts val="600"/>
              </a:spcBef>
              <a:defRPr sz="1848">
                <a:latin typeface="Times New Roman"/>
                <a:ea typeface="Times New Roman"/>
                <a:cs typeface="Times New Roman"/>
                <a:sym typeface="Times New Roman"/>
              </a:defRPr>
            </a:pPr>
            <a:r>
              <a:t>Age of Social Democracy</a:t>
            </a:r>
          </a:p>
          <a:p>
            <a:pPr marL="228176" indent="-228176" defTabSz="316289">
              <a:spcBef>
                <a:spcPts val="600"/>
              </a:spcBef>
              <a:defRPr sz="1848">
                <a:latin typeface="Times New Roman"/>
                <a:ea typeface="Times New Roman"/>
                <a:cs typeface="Times New Roman"/>
                <a:sym typeface="Times New Roman"/>
              </a:defRPr>
            </a:pPr>
            <a:r>
              <a:t>Second Gilded Age</a:t>
            </a:r>
          </a:p>
          <a:p>
            <a:pPr lvl="1" marL="570441" indent="-228176" defTabSz="316289">
              <a:spcBef>
                <a:spcPts val="600"/>
              </a:spcBef>
              <a:defRPr sz="1232">
                <a:latin typeface="Times New Roman"/>
                <a:ea typeface="Times New Roman"/>
                <a:cs typeface="Times New Roman"/>
                <a:sym typeface="Times New Roman"/>
              </a:defRPr>
            </a:pPr>
            <a:r>
              <a:t>&lt;</a:t>
            </a:r>
            <a:r>
              <a:rPr u="sng">
                <a:noFill/>
                <a:hlinkClick r:id="rId3" invalidUrl="" action="" tgtFrame="" tooltip="" history="1" highlightClick="0" endSnd="0"/>
              </a:rPr>
              <a:t>http://voxeu.org/article/american-growth-and-inequality-1700</a:t>
            </a:r>
            <a:r>
              <a:t>&gt;</a:t>
            </a:r>
          </a:p>
        </p:txBody>
      </p:sp>
      <p:sp>
        <p:nvSpPr>
          <p:cNvPr id="182" name="Shifts in American Inequality since 1725"/>
          <p:cNvSpPr txBox="1"/>
          <p:nvPr>
            <p:ph type="title"/>
          </p:nvPr>
        </p:nvSpPr>
        <p:spPr>
          <a:xfrm>
            <a:off x="321468" y="-1"/>
            <a:ext cx="8483204" cy="1116212"/>
          </a:xfrm>
          <a:prstGeom prst="rect">
            <a:avLst/>
          </a:prstGeom>
        </p:spPr>
        <p:txBody>
          <a:bodyPr/>
          <a:lstStyle>
            <a:lvl1pPr defTabSz="254674">
              <a:defRPr sz="3472"/>
            </a:lvl1pPr>
          </a:lstStyle>
          <a:p>
            <a:pPr/>
            <a:r>
              <a:t>Shifts in American Inequality since 1725</a:t>
            </a:r>
          </a:p>
        </p:txBody>
      </p:sp>
      <p:sp>
        <p:nvSpPr>
          <p:cNvPr id="183"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184" name="Preview_of_“Untitled”.png" descr="Preview_of_“Untitled”.png"/>
          <p:cNvPicPr>
            <a:picLocks noChangeAspect="1"/>
          </p:cNvPicPr>
          <p:nvPr/>
        </p:nvPicPr>
        <p:blipFill>
          <a:blip r:embed="rId4">
            <a:extLst/>
          </a:blip>
          <a:stretch>
            <a:fillRect/>
          </a:stretch>
        </p:blipFill>
        <p:spPr>
          <a:xfrm>
            <a:off x="5134927" y="1071562"/>
            <a:ext cx="3669745" cy="4911329"/>
          </a:xfrm>
          <a:prstGeom prst="rect">
            <a:avLst/>
          </a:prstGeom>
          <a:ln w="12700">
            <a:miter lim="400000"/>
          </a:ln>
        </p:spPr>
      </p:pic>
      <p:pic>
        <p:nvPicPr>
          <p:cNvPr id="18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5839046"/>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684982"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he Top-Tenth"/>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The Top-Tenth</a:t>
            </a:r>
          </a:p>
        </p:txBody>
      </p:sp>
      <p:sp>
        <p:nvSpPr>
          <p:cNvPr id="190"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sp>
        <p:nvSpPr>
          <p:cNvPr id="191" name="The “tenth” are not a constant group: a quarter of people will spend at least two years in the top tenth……"/>
          <p:cNvSpPr txBox="1"/>
          <p:nvPr>
            <p:ph type="body" sz="quarter" idx="1"/>
          </p:nvPr>
        </p:nvSpPr>
        <p:spPr>
          <a:xfrm>
            <a:off x="340805" y="4686147"/>
            <a:ext cx="8483204" cy="1341393"/>
          </a:xfrm>
          <a:prstGeom prst="rect">
            <a:avLst/>
          </a:prstGeom>
        </p:spPr>
        <p:txBody>
          <a:bodyPr anchor="t"/>
          <a:lstStyle/>
          <a:p>
            <a:pPr>
              <a:spcBef>
                <a:spcPts val="800"/>
              </a:spcBef>
              <a:defRPr>
                <a:latin typeface="Times New Roman"/>
                <a:ea typeface="Times New Roman"/>
                <a:cs typeface="Times New Roman"/>
                <a:sym typeface="Times New Roman"/>
              </a:defRPr>
            </a:pPr>
            <a:r>
              <a:t>The “tenth” are not a constant group: a quarter of people will spend at least two years in the top tenth…</a:t>
            </a:r>
          </a:p>
          <a:p>
            <a:pPr>
              <a:spcBef>
                <a:spcPts val="800"/>
              </a:spcBef>
              <a:defRPr>
                <a:latin typeface="Times New Roman"/>
                <a:ea typeface="Times New Roman"/>
                <a:cs typeface="Times New Roman"/>
                <a:sym typeface="Times New Roman"/>
              </a:defRPr>
            </a:pPr>
            <a:r>
              <a:t>These are taxpaying household units, from Piketty and Saez</a:t>
            </a:r>
          </a:p>
        </p:txBody>
      </p:sp>
      <p:pic>
        <p:nvPicPr>
          <p:cNvPr id="192" name="Screenshot_10_16_16__6_18_PM.png" descr="Screenshot_10_16_16__6_18_PM.png"/>
          <p:cNvPicPr>
            <a:picLocks noChangeAspect="0"/>
          </p:cNvPicPr>
          <p:nvPr/>
        </p:nvPicPr>
        <p:blipFill>
          <a:blip r:embed="rId3">
            <a:extLst/>
          </a:blip>
          <a:stretch>
            <a:fillRect/>
          </a:stretch>
        </p:blipFill>
        <p:spPr>
          <a:xfrm>
            <a:off x="340805" y="1071562"/>
            <a:ext cx="8483204" cy="3614586"/>
          </a:xfrm>
          <a:prstGeom prst="rect">
            <a:avLst/>
          </a:prstGeom>
          <a:ln w="12700">
            <a:miter lim="400000"/>
          </a:ln>
        </p:spPr>
      </p:pic>
      <p:pic>
        <p:nvPicPr>
          <p:cNvPr id="19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070007"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Dividing the Top-Tenth"/>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Dividing the Top-Tenth</a:t>
            </a:r>
          </a:p>
        </p:txBody>
      </p:sp>
      <p:sp>
        <p:nvSpPr>
          <p:cNvPr id="198" name="2:5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2:50</a:t>
            </a:r>
          </a:p>
        </p:txBody>
      </p:sp>
      <p:sp>
        <p:nvSpPr>
          <p:cNvPr id="199" name="The action within the top 10% is almost all in the top 1%…"/>
          <p:cNvSpPr txBox="1"/>
          <p:nvPr>
            <p:ph type="body" sz="quarter" idx="1"/>
          </p:nvPr>
        </p:nvSpPr>
        <p:spPr>
          <a:xfrm>
            <a:off x="340805" y="4686147"/>
            <a:ext cx="8483204" cy="1341393"/>
          </a:xfrm>
          <a:prstGeom prst="rect">
            <a:avLst/>
          </a:prstGeom>
        </p:spPr>
        <p:txBody>
          <a:bodyPr anchor="t"/>
          <a:lstStyle/>
          <a:p>
            <a:pPr marL="234103" indent="-234103" defTabSz="324504">
              <a:spcBef>
                <a:spcPts val="600"/>
              </a:spcBef>
              <a:defRPr sz="1896">
                <a:latin typeface="Times New Roman"/>
                <a:ea typeface="Times New Roman"/>
                <a:cs typeface="Times New Roman"/>
                <a:sym typeface="Times New Roman"/>
              </a:defRPr>
            </a:pPr>
            <a:r>
              <a:t>The action within the top 10% is almost all in the top 1%</a:t>
            </a:r>
          </a:p>
          <a:p>
            <a:pPr marL="234103" indent="-234103" defTabSz="324504">
              <a:spcBef>
                <a:spcPts val="600"/>
              </a:spcBef>
              <a:defRPr sz="1896">
                <a:latin typeface="Times New Roman"/>
                <a:ea typeface="Times New Roman"/>
                <a:cs typeface="Times New Roman"/>
                <a:sym typeface="Times New Roman"/>
              </a:defRPr>
            </a:pPr>
            <a:r>
              <a:t>Think of it this way: the rest of us used to pay 10% of everything for the privilege of being bossed around by the top1%</a:t>
            </a:r>
          </a:p>
          <a:p>
            <a:pPr marL="234103" indent="-234103" defTabSz="324504">
              <a:spcBef>
                <a:spcPts val="600"/>
              </a:spcBef>
              <a:defRPr sz="1896">
                <a:latin typeface="Times New Roman"/>
                <a:ea typeface="Times New Roman"/>
                <a:cs typeface="Times New Roman"/>
                <a:sym typeface="Times New Roman"/>
              </a:defRPr>
            </a:pPr>
            <a:r>
              <a:t>Now we pay 20%. “Are we now getting our money’s worth?” is the natural question</a:t>
            </a:r>
          </a:p>
        </p:txBody>
      </p:sp>
      <p:pic>
        <p:nvPicPr>
          <p:cNvPr id="200" name="Screenshot_10_16_16__6_16_PM.png" descr="Screenshot_10_16_16__6_16_PM.png"/>
          <p:cNvPicPr>
            <a:picLocks noChangeAspect="0"/>
          </p:cNvPicPr>
          <p:nvPr/>
        </p:nvPicPr>
        <p:blipFill>
          <a:blip r:embed="rId3">
            <a:extLst/>
          </a:blip>
          <a:stretch>
            <a:fillRect/>
          </a:stretch>
        </p:blipFill>
        <p:spPr>
          <a:xfrm>
            <a:off x="340805" y="1071562"/>
            <a:ext cx="8483204" cy="3614586"/>
          </a:xfrm>
          <a:prstGeom prst="rect">
            <a:avLst/>
          </a:prstGeom>
          <a:ln w="12700">
            <a:miter lim="400000"/>
          </a:ln>
        </p:spPr>
      </p:pic>
      <p:pic>
        <p:nvPicPr>
          <p:cNvPr id="20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544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0271652" fill="hold"/>
                                        <p:tgtEl>
                                          <p:spTgt spid="20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he Overclass"/>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The Overclass</a:t>
            </a:r>
          </a:p>
        </p:txBody>
      </p:sp>
      <p:sp>
        <p:nvSpPr>
          <p:cNvPr id="206" name="1: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1:00</a:t>
            </a:r>
          </a:p>
        </p:txBody>
      </p:sp>
      <p:sp>
        <p:nvSpPr>
          <p:cNvPr id="207" name="And the top 0.01%?…"/>
          <p:cNvSpPr txBox="1"/>
          <p:nvPr>
            <p:ph type="body" sz="quarter" idx="1"/>
          </p:nvPr>
        </p:nvSpPr>
        <p:spPr>
          <a:xfrm>
            <a:off x="340805" y="4911328"/>
            <a:ext cx="8483204" cy="1116212"/>
          </a:xfrm>
          <a:prstGeom prst="rect">
            <a:avLst/>
          </a:prstGeom>
        </p:spPr>
        <p:txBody>
          <a:bodyPr anchor="t"/>
          <a:lstStyle/>
          <a:p>
            <a:pPr marL="269663" indent="-269663" defTabSz="373796">
              <a:spcBef>
                <a:spcPts val="700"/>
              </a:spcBef>
              <a:defRPr sz="2184">
                <a:latin typeface="Times New Roman"/>
                <a:ea typeface="Times New Roman"/>
                <a:cs typeface="Times New Roman"/>
                <a:sym typeface="Times New Roman"/>
              </a:defRPr>
            </a:pPr>
            <a:r>
              <a:t>And the top 0.01%? </a:t>
            </a:r>
          </a:p>
          <a:p>
            <a:pPr marL="269663" indent="-269663" defTabSz="373796">
              <a:spcBef>
                <a:spcPts val="700"/>
              </a:spcBef>
              <a:defRPr sz="2184">
                <a:latin typeface="Times New Roman"/>
                <a:ea typeface="Times New Roman"/>
                <a:cs typeface="Times New Roman"/>
                <a:sym typeface="Times New Roman"/>
              </a:defRPr>
            </a:pPr>
            <a:r>
              <a:t>We pay 5 times as great a share of income now as in the 1970s for whatever they do. 15,000 households. $60 million year for each…</a:t>
            </a:r>
          </a:p>
        </p:txBody>
      </p:sp>
      <p:pic>
        <p:nvPicPr>
          <p:cNvPr id="208" name="Screenshot_10_16_16__6_17_PM.png" descr="Screenshot_10_16_16__6_17_PM.png"/>
          <p:cNvPicPr>
            <a:picLocks noChangeAspect="0"/>
          </p:cNvPicPr>
          <p:nvPr/>
        </p:nvPicPr>
        <p:blipFill>
          <a:blip r:embed="rId3">
            <a:extLst/>
          </a:blip>
          <a:stretch>
            <a:fillRect/>
          </a:stretch>
        </p:blipFill>
        <p:spPr>
          <a:xfrm>
            <a:off x="340805" y="1071562"/>
            <a:ext cx="8483204" cy="3839767"/>
          </a:xfrm>
          <a:prstGeom prst="rect">
            <a:avLst/>
          </a:prstGeom>
          <a:ln w="12700">
            <a:miter lim="400000"/>
          </a:ln>
        </p:spPr>
      </p:pic>
      <p:pic>
        <p:nvPicPr>
          <p:cNvPr id="20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976665" fill="hold"/>
                                        <p:tgtEl>
                                          <p:spTgt spid="20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ix Sources of Rising Inequality—so Far"/>
          <p:cNvSpPr txBox="1"/>
          <p:nvPr>
            <p:ph type="title"/>
          </p:nvPr>
        </p:nvSpPr>
        <p:spPr>
          <a:xfrm>
            <a:off x="340805" y="-1"/>
            <a:ext cx="8483204" cy="1116212"/>
          </a:xfrm>
          <a:prstGeom prst="rect">
            <a:avLst/>
          </a:prstGeom>
        </p:spPr>
        <p:txBody>
          <a:bodyPr/>
          <a:lstStyle>
            <a:lvl1pPr defTabSz="250567">
              <a:defRPr sz="3416"/>
            </a:lvl1pPr>
          </a:lstStyle>
          <a:p>
            <a:pPr/>
            <a:r>
              <a:t>Six Sources of Rising Inequality—so Far</a:t>
            </a:r>
          </a:p>
        </p:txBody>
      </p:sp>
      <p:sp>
        <p:nvSpPr>
          <p:cNvPr id="214" name="Six factors that matter:…"/>
          <p:cNvSpPr txBox="1"/>
          <p:nvPr>
            <p:ph type="body" sz="half" idx="1"/>
          </p:nvPr>
        </p:nvSpPr>
        <p:spPr>
          <a:xfrm>
            <a:off x="340805" y="1116210"/>
            <a:ext cx="4911329" cy="4911330"/>
          </a:xfrm>
          <a:prstGeom prst="rect">
            <a:avLst/>
          </a:prstGeom>
        </p:spPr>
        <p:txBody>
          <a:bodyPr anchor="t"/>
          <a:lstStyle/>
          <a:p>
            <a:pPr marL="0" indent="0" defTabSz="349150">
              <a:spcBef>
                <a:spcPts val="700"/>
              </a:spcBef>
              <a:buSzTx/>
              <a:buNone/>
              <a:defRPr b="1" sz="2380">
                <a:latin typeface="+mj-lt"/>
                <a:ea typeface="+mj-ea"/>
                <a:cs typeface="+mj-cs"/>
                <a:sym typeface="Helvetica"/>
              </a:defRPr>
            </a:pPr>
            <a:r>
              <a:t>Six factors that matter:</a:t>
            </a:r>
          </a:p>
          <a:p>
            <a:pPr marL="251883" indent="-251883" defTabSz="349150">
              <a:spcBef>
                <a:spcPts val="700"/>
              </a:spcBef>
              <a:defRPr sz="2040">
                <a:latin typeface="Times New Roman"/>
                <a:ea typeface="Times New Roman"/>
                <a:cs typeface="Times New Roman"/>
                <a:sym typeface="Times New Roman"/>
              </a:defRPr>
            </a:pPr>
            <a:r>
              <a:t>The race between education and technology</a:t>
            </a:r>
          </a:p>
          <a:p>
            <a:pPr marL="251883" indent="-251883" defTabSz="349150">
              <a:spcBef>
                <a:spcPts val="700"/>
              </a:spcBef>
              <a:defRPr sz="2040">
                <a:latin typeface="Times New Roman"/>
                <a:ea typeface="Times New Roman"/>
                <a:cs typeface="Times New Roman"/>
                <a:sym typeface="Times New Roman"/>
              </a:defRPr>
            </a:pPr>
            <a:r>
              <a:t>Dissipative sectors: finance</a:t>
            </a:r>
          </a:p>
          <a:p>
            <a:pPr marL="251883" indent="-251883" defTabSz="349150">
              <a:spcBef>
                <a:spcPts val="700"/>
              </a:spcBef>
              <a:defRPr sz="2040">
                <a:latin typeface="Times New Roman"/>
                <a:ea typeface="Times New Roman"/>
                <a:cs typeface="Times New Roman"/>
                <a:sym typeface="Times New Roman"/>
              </a:defRPr>
            </a:pPr>
            <a:r>
              <a:t>Dissipative sectors: healthcare</a:t>
            </a:r>
          </a:p>
          <a:p>
            <a:pPr marL="251883" indent="-251883" defTabSz="349150">
              <a:spcBef>
                <a:spcPts val="700"/>
              </a:spcBef>
              <a:defRPr sz="2040">
                <a:latin typeface="Times New Roman"/>
                <a:ea typeface="Times New Roman"/>
                <a:cs typeface="Times New Roman"/>
                <a:sym typeface="Times New Roman"/>
              </a:defRPr>
            </a:pPr>
            <a:r>
              <a:t>Collapse of worker bargaining power</a:t>
            </a:r>
          </a:p>
          <a:p>
            <a:pPr marL="251883" indent="-251883" defTabSz="349150">
              <a:spcBef>
                <a:spcPts val="700"/>
              </a:spcBef>
              <a:defRPr sz="2040">
                <a:latin typeface="Times New Roman"/>
                <a:ea typeface="Times New Roman"/>
                <a:cs typeface="Times New Roman"/>
                <a:sym typeface="Times New Roman"/>
              </a:defRPr>
            </a:pPr>
            <a:r>
              <a:t>Low-pressure economy</a:t>
            </a:r>
          </a:p>
          <a:p>
            <a:pPr marL="251883" indent="-251883" defTabSz="349150">
              <a:spcBef>
                <a:spcPts val="700"/>
              </a:spcBef>
              <a:defRPr sz="2040">
                <a:latin typeface="Times New Roman"/>
                <a:ea typeface="Times New Roman"/>
                <a:cs typeface="Times New Roman"/>
                <a:sym typeface="Times New Roman"/>
              </a:defRPr>
            </a:pPr>
            <a:r>
              <a:t>Winner take all</a:t>
            </a:r>
          </a:p>
          <a:p>
            <a:pPr marL="251883" indent="-251883" defTabSz="349150">
              <a:spcBef>
                <a:spcPts val="700"/>
              </a:spcBef>
              <a:defRPr sz="2040">
                <a:latin typeface="Times New Roman"/>
                <a:ea typeface="Times New Roman"/>
                <a:cs typeface="Times New Roman"/>
                <a:sym typeface="Times New Roman"/>
              </a:defRPr>
            </a:pPr>
            <a:r>
              <a:t>Three that do not:</a:t>
            </a:r>
          </a:p>
          <a:p>
            <a:pPr lvl="1" marL="629708" indent="-251883" defTabSz="349150">
              <a:spcBef>
                <a:spcPts val="700"/>
              </a:spcBef>
              <a:defRPr sz="2040">
                <a:latin typeface="Times New Roman"/>
                <a:ea typeface="Times New Roman"/>
                <a:cs typeface="Times New Roman"/>
                <a:sym typeface="Times New Roman"/>
              </a:defRPr>
            </a:pPr>
            <a:r>
              <a:t>“Bad trade deals”</a:t>
            </a:r>
          </a:p>
          <a:p>
            <a:pPr lvl="1" marL="629708" indent="-251883" defTabSz="349150">
              <a:spcBef>
                <a:spcPts val="700"/>
              </a:spcBef>
              <a:defRPr sz="2040">
                <a:latin typeface="Times New Roman"/>
                <a:ea typeface="Times New Roman"/>
                <a:cs typeface="Times New Roman"/>
                <a:sym typeface="Times New Roman"/>
              </a:defRPr>
            </a:pPr>
            <a:r>
              <a:t>Low-education immigration (save for its effects on earlier waves still not fully proficient in English)</a:t>
            </a:r>
          </a:p>
          <a:p>
            <a:pPr lvl="1" marL="629708" indent="-251883" defTabSz="349150">
              <a:spcBef>
                <a:spcPts val="700"/>
              </a:spcBef>
              <a:defRPr sz="2040">
                <a:latin typeface="Times New Roman"/>
                <a:ea typeface="Times New Roman"/>
                <a:cs typeface="Times New Roman"/>
                <a:sym typeface="Times New Roman"/>
              </a:defRPr>
            </a:pPr>
            <a:r>
              <a:t>Affirmative action (Arlie Hochschild)</a:t>
            </a:r>
          </a:p>
        </p:txBody>
      </p:sp>
      <p:sp>
        <p:nvSpPr>
          <p:cNvPr id="215"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216" name="Image" descr="Image"/>
          <p:cNvPicPr>
            <a:picLocks noChangeAspect="1"/>
          </p:cNvPicPr>
          <p:nvPr/>
        </p:nvPicPr>
        <p:blipFill>
          <a:blip r:embed="rId3">
            <a:extLst/>
          </a:blip>
          <a:stretch>
            <a:fillRect/>
          </a:stretch>
        </p:blipFill>
        <p:spPr>
          <a:xfrm>
            <a:off x="5252133" y="1116210"/>
            <a:ext cx="3571876" cy="5550283"/>
          </a:xfrm>
          <a:prstGeom prst="rect">
            <a:avLst/>
          </a:prstGeom>
          <a:ln w="12700">
            <a:miter lim="400000"/>
          </a:ln>
        </p:spPr>
      </p:pic>
      <p:pic>
        <p:nvPicPr>
          <p:cNvPr id="21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0696662" fill="hold"/>
                                        <p:tgtEl>
                                          <p:spTgt spid="2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But Is That the Right Way to Look at It?"/>
          <p:cNvSpPr txBox="1"/>
          <p:nvPr>
            <p:ph type="title"/>
          </p:nvPr>
        </p:nvSpPr>
        <p:spPr>
          <a:xfrm>
            <a:off x="340805" y="-1"/>
            <a:ext cx="8483204" cy="1116212"/>
          </a:xfrm>
          <a:prstGeom prst="rect">
            <a:avLst/>
          </a:prstGeom>
        </p:spPr>
        <p:txBody>
          <a:bodyPr/>
          <a:lstStyle>
            <a:lvl1pPr defTabSz="345043">
              <a:defRPr sz="3528">
                <a:solidFill>
                  <a:srgbClr val="000080"/>
                </a:solidFill>
              </a:defRPr>
            </a:lvl1pPr>
          </a:lstStyle>
          <a:p>
            <a:pPr/>
            <a:r>
              <a:t>But Is That the Right Way to Look at It?</a:t>
            </a:r>
          </a:p>
        </p:txBody>
      </p:sp>
      <p:sp>
        <p:nvSpPr>
          <p:cNvPr id="222" name="Poor people living at subsistence must be under a lot of societal pressure:…"/>
          <p:cNvSpPr txBox="1"/>
          <p:nvPr>
            <p:ph type="body" sz="half" idx="1"/>
          </p:nvPr>
        </p:nvSpPr>
        <p:spPr>
          <a:xfrm>
            <a:off x="340805" y="1116210"/>
            <a:ext cx="4911329" cy="4911330"/>
          </a:xfrm>
          <a:prstGeom prst="rect">
            <a:avLst/>
          </a:prstGeom>
        </p:spPr>
        <p:txBody>
          <a:bodyPr anchor="t"/>
          <a:lstStyle/>
          <a:p>
            <a:pPr marL="0" indent="0" defTabSz="283428">
              <a:spcBef>
                <a:spcPts val="500"/>
              </a:spcBef>
              <a:buSzTx/>
              <a:buNone/>
              <a:defRPr b="1" sz="1932">
                <a:latin typeface="+mj-lt"/>
                <a:ea typeface="+mj-ea"/>
                <a:cs typeface="+mj-cs"/>
                <a:sym typeface="Helvetica"/>
              </a:defRPr>
            </a:pPr>
            <a:r>
              <a:t>Poor people living at subsistence must be under a lot of societal pressure:</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that they will be hungry all the time is difficult</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their children will be malnourished and crying is difficult</a:t>
            </a:r>
          </a:p>
          <a:p>
            <a:pPr marL="204469" indent="-204469" defTabSz="283428">
              <a:spcBef>
                <a:spcPts val="500"/>
              </a:spcBef>
              <a:defRPr sz="1656">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04469" indent="-204469" defTabSz="283428">
              <a:spcBef>
                <a:spcPts val="500"/>
              </a:spcBef>
              <a:defRPr sz="1656">
                <a:latin typeface="Times New Roman"/>
                <a:ea typeface="Times New Roman"/>
                <a:cs typeface="Times New Roman"/>
                <a:sym typeface="Times New Roman"/>
              </a:defRPr>
            </a:pPr>
            <a:r>
              <a:t>Moreover, there is more than an economic dimension to inequality</a:t>
            </a:r>
          </a:p>
          <a:p>
            <a:pPr marL="204469" indent="-204469" defTabSz="283428">
              <a:spcBef>
                <a:spcPts val="500"/>
              </a:spcBef>
              <a:defRPr sz="1656">
                <a:latin typeface="Times New Roman"/>
                <a:ea typeface="Times New Roman"/>
                <a:cs typeface="Times New Roman"/>
                <a:sym typeface="Times New Roman"/>
              </a:defRPr>
            </a:pPr>
            <a:r>
              <a:t>There is status group inequality</a:t>
            </a:r>
          </a:p>
          <a:p>
            <a:pPr lvl="1" marL="511175" indent="-204469" defTabSz="283428">
              <a:spcBef>
                <a:spcPts val="500"/>
              </a:spcBef>
              <a:defRPr sz="1656">
                <a:latin typeface="Times New Roman"/>
                <a:ea typeface="Times New Roman"/>
                <a:cs typeface="Times New Roman"/>
                <a:sym typeface="Times New Roman"/>
              </a:defRPr>
            </a:pPr>
            <a:r>
              <a:t>women</a:t>
            </a:r>
          </a:p>
          <a:p>
            <a:pPr lvl="1" marL="511175" indent="-204469" defTabSz="283428">
              <a:spcBef>
                <a:spcPts val="500"/>
              </a:spcBef>
              <a:defRPr sz="1656">
                <a:latin typeface="Times New Roman"/>
                <a:ea typeface="Times New Roman"/>
                <a:cs typeface="Times New Roman"/>
                <a:sym typeface="Times New Roman"/>
              </a:defRPr>
            </a:pPr>
            <a:r>
              <a:t>slaves</a:t>
            </a:r>
          </a:p>
          <a:p>
            <a:pPr lvl="1" marL="511175" indent="-204469" defTabSz="283428">
              <a:spcBef>
                <a:spcPts val="500"/>
              </a:spcBef>
              <a:defRPr sz="1656">
                <a:latin typeface="Times New Roman"/>
                <a:ea typeface="Times New Roman"/>
                <a:cs typeface="Times New Roman"/>
                <a:sym typeface="Times New Roman"/>
              </a:defRPr>
            </a:pPr>
            <a:r>
              <a:t>subordinate castes</a:t>
            </a:r>
          </a:p>
        </p:txBody>
      </p:sp>
      <p:sp>
        <p:nvSpPr>
          <p:cNvPr id="223"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224" name="Preview_of_“Untitled”.png" descr="Preview_of_“Untitled”.png"/>
          <p:cNvPicPr>
            <a:picLocks noChangeAspect="1"/>
          </p:cNvPicPr>
          <p:nvPr/>
        </p:nvPicPr>
        <p:blipFill>
          <a:blip r:embed="rId3">
            <a:extLst/>
          </a:blip>
          <a:stretch>
            <a:fillRect/>
          </a:stretch>
        </p:blipFill>
        <p:spPr>
          <a:xfrm>
            <a:off x="5818929" y="1071562"/>
            <a:ext cx="2985730" cy="5331145"/>
          </a:xfrm>
          <a:prstGeom prst="rect">
            <a:avLst/>
          </a:prstGeom>
          <a:ln w="12700">
            <a:miter lim="400000"/>
          </a:ln>
        </p:spPr>
      </p:pic>
      <p:pic>
        <p:nvPicPr>
          <p:cNvPr id="22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ources of Rising Inequality I: The Race Between Education and Technology"/>
          <p:cNvSpPr txBox="1"/>
          <p:nvPr>
            <p:ph type="title"/>
          </p:nvPr>
        </p:nvSpPr>
        <p:spPr>
          <a:xfrm>
            <a:off x="669726" y="312539"/>
            <a:ext cx="7804548" cy="1116211"/>
          </a:xfrm>
          <a:prstGeom prst="rect">
            <a:avLst/>
          </a:prstGeom>
        </p:spPr>
        <p:txBody>
          <a:bodyPr/>
          <a:lstStyle>
            <a:lvl1pPr defTabSz="234136">
              <a:defRPr sz="3192"/>
            </a:lvl1pPr>
          </a:lstStyle>
          <a:p>
            <a:pPr/>
            <a:r>
              <a:t>Sources of Rising Inequality I: The Race Between Education and Technology </a:t>
            </a:r>
          </a:p>
        </p:txBody>
      </p:sp>
      <p:sp>
        <p:nvSpPr>
          <p:cNvPr id="230" name="America began charging for (public) colleges in the 1970s…"/>
          <p:cNvSpPr txBox="1"/>
          <p:nvPr>
            <p:ph type="body" sz="half" idx="1"/>
          </p:nvPr>
        </p:nvSpPr>
        <p:spPr>
          <a:xfrm>
            <a:off x="669726" y="1428750"/>
            <a:ext cx="4434671" cy="4911329"/>
          </a:xfrm>
          <a:prstGeom prst="rect">
            <a:avLst/>
          </a:prstGeom>
        </p:spPr>
        <p:txBody>
          <a:bodyPr anchor="t"/>
          <a:lstStyle/>
          <a:p>
            <a:pPr marL="216323" indent="-216323" defTabSz="299858">
              <a:spcBef>
                <a:spcPts val="600"/>
              </a:spcBef>
              <a:defRPr sz="1752"/>
            </a:pPr>
            <a:r>
              <a:t>America began charging for (public) colleges in the 1970s</a:t>
            </a:r>
          </a:p>
          <a:p>
            <a:pPr marL="216323" indent="-216323" defTabSz="299858">
              <a:spcBef>
                <a:spcPts val="600"/>
              </a:spcBef>
              <a:defRPr sz="1752"/>
            </a:pPr>
            <a:r>
              <a:t>Initially a good-government move—college graduates were going to be rich, and making them pay seemed a progressive reform that took pressure off of state budgets</a:t>
            </a:r>
          </a:p>
          <a:p>
            <a:pPr marL="216323" indent="-216323" defTabSz="299858">
              <a:spcBef>
                <a:spcPts val="600"/>
              </a:spcBef>
              <a:defRPr sz="1752"/>
            </a:pPr>
            <a:r>
              <a:t>But as college became expensive, lots of people who ought to have gone to college didn’t</a:t>
            </a:r>
          </a:p>
          <a:p>
            <a:pPr marL="216323" indent="-216323" defTabSz="299858">
              <a:spcBef>
                <a:spcPts val="600"/>
              </a:spcBef>
              <a:defRPr sz="1752"/>
            </a:pPr>
            <a:r>
              <a:t>We lost the race between education and technology</a:t>
            </a:r>
          </a:p>
          <a:p>
            <a:pPr marL="216323" indent="-216323" defTabSz="299858">
              <a:spcBef>
                <a:spcPts val="600"/>
              </a:spcBef>
              <a:defRPr sz="1752"/>
            </a:pPr>
            <a:r>
              <a:t>And thus income inequality in the form of the college-high school wage premium leaped upward</a:t>
            </a:r>
          </a:p>
          <a:p>
            <a:pPr marL="216323" indent="-216323" defTabSz="299858">
              <a:spcBef>
                <a:spcPts val="600"/>
              </a:spcBef>
              <a:defRPr sz="1752"/>
            </a:pPr>
            <a:r>
              <a:t>This could be fixed—over generations</a:t>
            </a:r>
          </a:p>
        </p:txBody>
      </p:sp>
      <p:pic>
        <p:nvPicPr>
          <p:cNvPr id="231" name="Preview_of_“Untitled”.png" descr="Preview_of_“Untitled”.png"/>
          <p:cNvPicPr>
            <a:picLocks noChangeAspect="1"/>
          </p:cNvPicPr>
          <p:nvPr/>
        </p:nvPicPr>
        <p:blipFill>
          <a:blip r:embed="rId2">
            <a:extLst/>
          </a:blip>
          <a:stretch>
            <a:fillRect/>
          </a:stretch>
        </p:blipFill>
        <p:spPr>
          <a:xfrm>
            <a:off x="5104396" y="1428750"/>
            <a:ext cx="3369878" cy="491132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ources of Rising Inequality II: Dissipative Sectors: Finance"/>
          <p:cNvSpPr txBox="1"/>
          <p:nvPr>
            <p:ph type="title"/>
          </p:nvPr>
        </p:nvSpPr>
        <p:spPr>
          <a:xfrm>
            <a:off x="669726" y="312539"/>
            <a:ext cx="7804548" cy="1116211"/>
          </a:xfrm>
          <a:prstGeom prst="rect">
            <a:avLst/>
          </a:prstGeom>
        </p:spPr>
        <p:txBody>
          <a:bodyPr/>
          <a:lstStyle>
            <a:lvl1pPr defTabSz="250567">
              <a:defRPr sz="3416"/>
            </a:lvl1pPr>
          </a:lstStyle>
          <a:p>
            <a:pPr/>
            <a:r>
              <a:t>Sources of Rising Inequality II: Dissipative Sectors: Finance </a:t>
            </a:r>
          </a:p>
        </p:txBody>
      </p:sp>
      <p:sp>
        <p:nvSpPr>
          <p:cNvPr id="234" name="The rise of superincomes in finance…"/>
          <p:cNvSpPr txBox="1"/>
          <p:nvPr>
            <p:ph type="body" sz="half" idx="1"/>
          </p:nvPr>
        </p:nvSpPr>
        <p:spPr>
          <a:xfrm>
            <a:off x="669726" y="1428750"/>
            <a:ext cx="3418264" cy="4911329"/>
          </a:xfrm>
          <a:prstGeom prst="rect">
            <a:avLst/>
          </a:prstGeom>
        </p:spPr>
        <p:txBody>
          <a:bodyPr anchor="t"/>
          <a:lstStyle/>
          <a:p>
            <a:pPr marL="240029" indent="-240029" defTabSz="332720">
              <a:spcBef>
                <a:spcPts val="600"/>
              </a:spcBef>
              <a:defRPr sz="1944"/>
            </a:pPr>
            <a:r>
              <a:t>The rise of superincomes in finance</a:t>
            </a:r>
          </a:p>
          <a:p>
            <a:pPr marL="240029" indent="-240029" defTabSz="332720">
              <a:spcBef>
                <a:spcPts val="600"/>
              </a:spcBef>
              <a:defRPr sz="1944"/>
            </a:pPr>
            <a:r>
              <a:t>And in the related corporate over-structure paid as if they were financiers</a:t>
            </a:r>
          </a:p>
          <a:p>
            <a:pPr marL="240029" indent="-240029" defTabSz="332720">
              <a:spcBef>
                <a:spcPts val="600"/>
              </a:spcBef>
              <a:defRPr sz="1944"/>
            </a:pPr>
            <a:r>
              <a:t>This is a great puzzle:</a:t>
            </a:r>
          </a:p>
          <a:p>
            <a:pPr lvl="1" marL="600075" indent="-240029" defTabSz="332720">
              <a:spcBef>
                <a:spcPts val="600"/>
              </a:spcBef>
              <a:defRPr sz="1944"/>
            </a:pPr>
            <a:r>
              <a:t>People pay financiers voluntarily</a:t>
            </a:r>
          </a:p>
          <a:p>
            <a:pPr lvl="1" marL="600075" indent="-240029" defTabSz="332720">
              <a:spcBef>
                <a:spcPts val="600"/>
              </a:spcBef>
              <a:defRPr sz="1944"/>
            </a:pPr>
            <a:r>
              <a:t>Finance is much more competitive than in the 1960s</a:t>
            </a:r>
          </a:p>
          <a:p>
            <a:pPr lvl="1" marL="600075" indent="-240029" defTabSz="332720">
              <a:spcBef>
                <a:spcPts val="600"/>
              </a:spcBef>
              <a:defRPr sz="1944"/>
            </a:pPr>
            <a:r>
              <a:t>Finance much more steeply peaked than it was in the 1960s</a:t>
            </a:r>
          </a:p>
        </p:txBody>
      </p:sp>
      <p:pic>
        <p:nvPicPr>
          <p:cNvPr id="235" name="finance_as_a_share_of_gdp_-_Google_Search.png" descr="finance_as_a_share_of_gdp_-_Google_Search.png"/>
          <p:cNvPicPr>
            <a:picLocks noChangeAspect="0"/>
          </p:cNvPicPr>
          <p:nvPr/>
        </p:nvPicPr>
        <p:blipFill>
          <a:blip r:embed="rId2">
            <a:extLst/>
          </a:blip>
          <a:stretch>
            <a:fillRect/>
          </a:stretch>
        </p:blipFill>
        <p:spPr>
          <a:xfrm>
            <a:off x="4087989" y="1428750"/>
            <a:ext cx="4386285" cy="491132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ources of Rising Inequality III: Dissipative Sectors: Health Care"/>
          <p:cNvSpPr txBox="1"/>
          <p:nvPr>
            <p:ph type="title"/>
          </p:nvPr>
        </p:nvSpPr>
        <p:spPr>
          <a:xfrm>
            <a:off x="669726" y="312539"/>
            <a:ext cx="7804548" cy="1116211"/>
          </a:xfrm>
          <a:prstGeom prst="rect">
            <a:avLst/>
          </a:prstGeom>
        </p:spPr>
        <p:txBody>
          <a:bodyPr/>
          <a:lstStyle>
            <a:lvl1pPr defTabSz="250567">
              <a:defRPr sz="3416"/>
            </a:lvl1pPr>
          </a:lstStyle>
          <a:p>
            <a:pPr/>
            <a:r>
              <a:t>Sources of Rising Inequality III: Dissipative Sectors: Health Care </a:t>
            </a:r>
          </a:p>
        </p:txBody>
      </p:sp>
      <p:sp>
        <p:nvSpPr>
          <p:cNvPr id="238" name="U.S. health care financing becomes dysfunctional starting with the Reagan administration…"/>
          <p:cNvSpPr txBox="1"/>
          <p:nvPr>
            <p:ph type="body" sz="half" idx="1"/>
          </p:nvPr>
        </p:nvSpPr>
        <p:spPr>
          <a:xfrm>
            <a:off x="669726" y="1428750"/>
            <a:ext cx="3698988" cy="4911329"/>
          </a:xfrm>
          <a:prstGeom prst="rect">
            <a:avLst/>
          </a:prstGeom>
        </p:spPr>
        <p:txBody>
          <a:bodyPr anchor="t"/>
          <a:lstStyle/>
          <a:p>
            <a:pPr marL="281516" indent="-281516" defTabSz="390227">
              <a:spcBef>
                <a:spcPts val="800"/>
              </a:spcBef>
              <a:defRPr sz="2280"/>
            </a:pPr>
            <a:r>
              <a:t>U.S. health care financing becomes dysfunctional starting with the Reagan administration</a:t>
            </a:r>
          </a:p>
          <a:p>
            <a:pPr marL="281516" indent="-281516" defTabSz="390227">
              <a:spcBef>
                <a:spcPts val="800"/>
              </a:spcBef>
              <a:defRPr sz="2280"/>
            </a:pPr>
            <a:r>
              <a:t>Failed 1993 HilaryCare effort blocked by Republicans</a:t>
            </a:r>
          </a:p>
          <a:p>
            <a:pPr marL="281516" indent="-281516" defTabSz="390227">
              <a:spcBef>
                <a:spcPts val="800"/>
              </a:spcBef>
              <a:defRPr sz="2280"/>
            </a:pPr>
            <a:r>
              <a:t>We will see what ObamaCare does</a:t>
            </a:r>
          </a:p>
          <a:p>
            <a:pPr marL="281516" indent="-281516" defTabSz="390227">
              <a:spcBef>
                <a:spcPts val="800"/>
              </a:spcBef>
              <a:defRPr sz="2280"/>
            </a:pPr>
            <a:r>
              <a:t>Elsewhere in the world, doctors are well-paid—not superpaid..</a:t>
            </a:r>
          </a:p>
        </p:txBody>
      </p:sp>
      <p:pic>
        <p:nvPicPr>
          <p:cNvPr id="239" name="Link_between_health_spending_and_life_expectancy__US_is_an_outlier_-_Our_World_In_Data.png" descr="Link_between_health_spending_and_life_expectancy__US_is_an_outlier_-_Our_World_In_Data.png"/>
          <p:cNvPicPr>
            <a:picLocks noChangeAspect="0"/>
          </p:cNvPicPr>
          <p:nvPr/>
        </p:nvPicPr>
        <p:blipFill>
          <a:blip r:embed="rId2">
            <a:extLst/>
          </a:blip>
          <a:stretch>
            <a:fillRect/>
          </a:stretch>
        </p:blipFill>
        <p:spPr>
          <a:xfrm>
            <a:off x="4368713" y="1419820"/>
            <a:ext cx="4105561" cy="491132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79"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16: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80"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81"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ources of Rising Inequality IV: Collapse of Worker Bargaining Power"/>
          <p:cNvSpPr txBox="1"/>
          <p:nvPr>
            <p:ph type="title"/>
          </p:nvPr>
        </p:nvSpPr>
        <p:spPr>
          <a:xfrm>
            <a:off x="669726" y="312539"/>
            <a:ext cx="7804548" cy="1116211"/>
          </a:xfrm>
          <a:prstGeom prst="rect">
            <a:avLst/>
          </a:prstGeom>
        </p:spPr>
        <p:txBody>
          <a:bodyPr/>
          <a:lstStyle>
            <a:lvl1pPr defTabSz="246459">
              <a:defRPr sz="3360"/>
            </a:lvl1pPr>
          </a:lstStyle>
          <a:p>
            <a:pPr/>
            <a:r>
              <a:t>Sources of Rising Inequality IV: Collapse of Worker Bargaining Power</a:t>
            </a:r>
          </a:p>
        </p:txBody>
      </p:sp>
      <p:sp>
        <p:nvSpPr>
          <p:cNvPr id="242" name="The war against the union movement…"/>
          <p:cNvSpPr txBox="1"/>
          <p:nvPr>
            <p:ph type="body" sz="half" idx="1"/>
          </p:nvPr>
        </p:nvSpPr>
        <p:spPr>
          <a:xfrm>
            <a:off x="669726" y="1428750"/>
            <a:ext cx="3795079" cy="4911329"/>
          </a:xfrm>
          <a:prstGeom prst="rect">
            <a:avLst/>
          </a:prstGeom>
        </p:spPr>
        <p:txBody>
          <a:bodyPr anchor="t"/>
          <a:lstStyle/>
          <a:p>
            <a:pPr>
              <a:spcBef>
                <a:spcPts val="800"/>
              </a:spcBef>
            </a:pPr>
            <a:r>
              <a:t>The war against the union movement</a:t>
            </a:r>
          </a:p>
          <a:p>
            <a:pPr>
              <a:spcBef>
                <a:spcPts val="800"/>
              </a:spcBef>
            </a:pPr>
            <a:r>
              <a:t>“Monopoly” and “voice” face of the union movement</a:t>
            </a:r>
          </a:p>
          <a:p>
            <a:pPr>
              <a:spcBef>
                <a:spcPts val="800"/>
              </a:spcBef>
            </a:pPr>
            <a:r>
              <a:t>Strong monopsony employer element</a:t>
            </a:r>
          </a:p>
          <a:p>
            <a:pPr>
              <a:spcBef>
                <a:spcPts val="800"/>
              </a:spcBef>
            </a:pPr>
            <a:r>
              <a:t>Deunionization a significant negative for productivity</a:t>
            </a:r>
          </a:p>
          <a:p>
            <a:pPr>
              <a:spcBef>
                <a:spcPts val="800"/>
              </a:spcBef>
            </a:pPr>
            <a:r>
              <a:t>A transfer away from workers</a:t>
            </a:r>
          </a:p>
        </p:txBody>
      </p:sp>
      <p:pic>
        <p:nvPicPr>
          <p:cNvPr id="243" name="union_workers_as_percent_of_labor_force_-_Google_Search.png" descr="union_workers_as_percent_of_labor_force_-_Google_Search.png"/>
          <p:cNvPicPr>
            <a:picLocks noChangeAspect="1"/>
          </p:cNvPicPr>
          <p:nvPr/>
        </p:nvPicPr>
        <p:blipFill>
          <a:blip r:embed="rId2">
            <a:extLst/>
          </a:blip>
          <a:stretch>
            <a:fillRect/>
          </a:stretch>
        </p:blipFill>
        <p:spPr>
          <a:xfrm>
            <a:off x="4464804" y="1428750"/>
            <a:ext cx="4009470" cy="4911329"/>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ources of Rising Inequality V: Low-Pressure Economy"/>
          <p:cNvSpPr txBox="1"/>
          <p:nvPr>
            <p:ph type="title"/>
          </p:nvPr>
        </p:nvSpPr>
        <p:spPr>
          <a:xfrm>
            <a:off x="669726" y="312539"/>
            <a:ext cx="7804548" cy="1116211"/>
          </a:xfrm>
          <a:prstGeom prst="rect">
            <a:avLst/>
          </a:prstGeom>
        </p:spPr>
        <p:txBody>
          <a:bodyPr/>
          <a:lstStyle>
            <a:lvl1pPr defTabSz="250567">
              <a:defRPr sz="3416"/>
            </a:lvl1pPr>
          </a:lstStyle>
          <a:p>
            <a:pPr/>
            <a:r>
              <a:t>Sources of Rising Inequality V: Low-Pressure Economy</a:t>
            </a:r>
          </a:p>
        </p:txBody>
      </p:sp>
      <p:pic>
        <p:nvPicPr>
          <p:cNvPr id="246" name="File_US_Unemployment_1890-2009_gif_-_Wikimedia_Commons.png" descr="File_US_Unemployment_1890-2009_gif_-_Wikimedia_Commons.png"/>
          <p:cNvPicPr>
            <a:picLocks noChangeAspect="0"/>
          </p:cNvPicPr>
          <p:nvPr/>
        </p:nvPicPr>
        <p:blipFill>
          <a:blip r:embed="rId2">
            <a:extLst/>
          </a:blip>
          <a:stretch>
            <a:fillRect/>
          </a:stretch>
        </p:blipFill>
        <p:spPr>
          <a:xfrm>
            <a:off x="669726" y="1428750"/>
            <a:ext cx="7804548" cy="484512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ources of Rising Inequality VI: Winner Take All"/>
          <p:cNvSpPr txBox="1"/>
          <p:nvPr>
            <p:ph type="title"/>
          </p:nvPr>
        </p:nvSpPr>
        <p:spPr>
          <a:xfrm>
            <a:off x="669726" y="312539"/>
            <a:ext cx="7804548" cy="1116211"/>
          </a:xfrm>
          <a:prstGeom prst="rect">
            <a:avLst/>
          </a:prstGeom>
        </p:spPr>
        <p:txBody>
          <a:bodyPr/>
          <a:lstStyle>
            <a:lvl1pPr defTabSz="250567">
              <a:defRPr sz="3416"/>
            </a:lvl1pPr>
          </a:lstStyle>
          <a:p>
            <a:pPr/>
            <a:r>
              <a:t>Sources of Rising Inequality VI: Winner Take All</a:t>
            </a:r>
          </a:p>
        </p:txBody>
      </p:sp>
      <p:sp>
        <p:nvSpPr>
          <p:cNvPr id="249" name="Kodak vs. Google…"/>
          <p:cNvSpPr txBox="1"/>
          <p:nvPr>
            <p:ph type="body" sz="half" idx="1"/>
          </p:nvPr>
        </p:nvSpPr>
        <p:spPr>
          <a:xfrm>
            <a:off x="669726" y="1428750"/>
            <a:ext cx="3828164" cy="4911329"/>
          </a:xfrm>
          <a:prstGeom prst="rect">
            <a:avLst/>
          </a:prstGeom>
        </p:spPr>
        <p:txBody>
          <a:bodyPr anchor="t"/>
          <a:lstStyle/>
          <a:p>
            <a:pPr>
              <a:spcBef>
                <a:spcPts val="800"/>
              </a:spcBef>
            </a:pPr>
            <a:r>
              <a:t>Kodak vs. Google</a:t>
            </a:r>
          </a:p>
          <a:p>
            <a:pPr>
              <a:spcBef>
                <a:spcPts val="800"/>
              </a:spcBef>
            </a:pPr>
            <a:r>
              <a:t>Rochester vs. Mountain View</a:t>
            </a:r>
          </a:p>
          <a:p>
            <a:pPr>
              <a:spcBef>
                <a:spcPts val="800"/>
              </a:spcBef>
            </a:pPr>
            <a:r>
              <a:t>Middle-class prosperity for a region fueled by a critical mass of well-paying engineering and technical jobs</a:t>
            </a:r>
          </a:p>
          <a:p>
            <a:pPr>
              <a:spcBef>
                <a:spcPts val="800"/>
              </a:spcBef>
            </a:pPr>
            <a:r>
              <a:t>Winner-take-all billionaires and hundred millionaires…</a:t>
            </a:r>
          </a:p>
        </p:txBody>
      </p:sp>
      <p:pic>
        <p:nvPicPr>
          <p:cNvPr id="250" name="google_headquarters_-_Google_Search.png" descr="google_headquarters_-_Google_Search.png"/>
          <p:cNvPicPr>
            <a:picLocks noChangeAspect="1"/>
          </p:cNvPicPr>
          <p:nvPr/>
        </p:nvPicPr>
        <p:blipFill>
          <a:blip r:embed="rId2">
            <a:extLst/>
          </a:blip>
          <a:stretch>
            <a:fillRect/>
          </a:stretch>
        </p:blipFill>
        <p:spPr>
          <a:xfrm>
            <a:off x="4497889" y="3672656"/>
            <a:ext cx="3976385" cy="2667423"/>
          </a:xfrm>
          <a:prstGeom prst="rect">
            <a:avLst/>
          </a:prstGeom>
          <a:ln w="12700">
            <a:miter lim="400000"/>
          </a:ln>
        </p:spPr>
      </p:pic>
      <p:pic>
        <p:nvPicPr>
          <p:cNvPr id="251" name="_Kodak_City__documents_former_imaging_giant_s_headquarters__Digital_Photography_Review.png" descr="_Kodak_City__documents_former_imaging_giant_s_headquarters__Digital_Photography_Review.png"/>
          <p:cNvPicPr>
            <a:picLocks noChangeAspect="1"/>
          </p:cNvPicPr>
          <p:nvPr/>
        </p:nvPicPr>
        <p:blipFill>
          <a:blip r:embed="rId3">
            <a:extLst/>
          </a:blip>
          <a:stretch>
            <a:fillRect/>
          </a:stretch>
        </p:blipFill>
        <p:spPr>
          <a:xfrm>
            <a:off x="4399260" y="1369687"/>
            <a:ext cx="4075014" cy="230297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How Much Difference Does It Make?"/>
          <p:cNvSpPr txBox="1"/>
          <p:nvPr>
            <p:ph type="title"/>
          </p:nvPr>
        </p:nvSpPr>
        <p:spPr>
          <a:xfrm>
            <a:off x="669726" y="312539"/>
            <a:ext cx="7804548" cy="1116211"/>
          </a:xfrm>
          <a:prstGeom prst="rect">
            <a:avLst/>
          </a:prstGeom>
        </p:spPr>
        <p:txBody>
          <a:bodyPr/>
          <a:lstStyle>
            <a:lvl1pPr defTabSz="258782">
              <a:defRPr sz="3528"/>
            </a:lvl1pPr>
          </a:lstStyle>
          <a:p>
            <a:pPr/>
            <a:r>
              <a:t>How Much Difference Does It Make?</a:t>
            </a:r>
          </a:p>
        </p:txBody>
      </p:sp>
      <p:sp>
        <p:nvSpPr>
          <p:cNvPr id="254" name="The coming of Gilded Age II coincided with the productivity slowdown, and has produced wage and income stagnation for others……"/>
          <p:cNvSpPr txBox="1"/>
          <p:nvPr>
            <p:ph type="body" sz="quarter" idx="1"/>
          </p:nvPr>
        </p:nvSpPr>
        <p:spPr>
          <a:xfrm>
            <a:off x="669726" y="5670351"/>
            <a:ext cx="7804548" cy="669728"/>
          </a:xfrm>
          <a:prstGeom prst="rect">
            <a:avLst/>
          </a:prstGeom>
        </p:spPr>
        <p:txBody>
          <a:bodyPr anchor="t"/>
          <a:lstStyle/>
          <a:p>
            <a:pPr marL="151129" indent="-151129" defTabSz="209490">
              <a:spcBef>
                <a:spcPts val="400"/>
              </a:spcBef>
              <a:defRPr sz="1224"/>
            </a:pPr>
            <a:r>
              <a:t>The coming of Gilded Age II coincided with the productivity slowdown, and has produced wage and income stagnation for others…</a:t>
            </a:r>
          </a:p>
          <a:p>
            <a:pPr marL="151129" indent="-151129" defTabSz="209490">
              <a:spcBef>
                <a:spcPts val="400"/>
              </a:spcBef>
              <a:defRPr sz="1224"/>
            </a:pPr>
            <a:r>
              <a:t>But remember: social equality—minorities and women    </a:t>
            </a:r>
          </a:p>
        </p:txBody>
      </p:sp>
      <p:pic>
        <p:nvPicPr>
          <p:cNvPr id="255" name="economic_policy_institute_wage_stagnation_-_Google_Search.png" descr="economic_policy_institute_wage_stagnation_-_Google_Search.png"/>
          <p:cNvPicPr>
            <a:picLocks noChangeAspect="0"/>
          </p:cNvPicPr>
          <p:nvPr/>
        </p:nvPicPr>
        <p:blipFill>
          <a:blip r:embed="rId2">
            <a:extLst/>
          </a:blip>
          <a:stretch>
            <a:fillRect/>
          </a:stretch>
        </p:blipFill>
        <p:spPr>
          <a:xfrm>
            <a:off x="669726" y="1428750"/>
            <a:ext cx="7804548" cy="424160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What Happens Next?"/>
          <p:cNvSpPr txBox="1"/>
          <p:nvPr>
            <p:ph type="title"/>
          </p:nvPr>
        </p:nvSpPr>
        <p:spPr>
          <a:xfrm>
            <a:off x="669726" y="312539"/>
            <a:ext cx="7804548" cy="1116211"/>
          </a:xfrm>
          <a:prstGeom prst="rect">
            <a:avLst/>
          </a:prstGeom>
        </p:spPr>
        <p:txBody>
          <a:bodyPr/>
          <a:lstStyle/>
          <a:p>
            <a:pPr/>
            <a:r>
              <a:t>What Happens Next?</a:t>
            </a:r>
          </a:p>
        </p:txBody>
      </p:sp>
      <p:sp>
        <p:nvSpPr>
          <p:cNvPr id="258" name="The “leaky bucket”…"/>
          <p:cNvSpPr txBox="1"/>
          <p:nvPr>
            <p:ph type="body" idx="1"/>
          </p:nvPr>
        </p:nvSpPr>
        <p:spPr>
          <a:xfrm>
            <a:off x="669726" y="1428750"/>
            <a:ext cx="7804548" cy="4911329"/>
          </a:xfrm>
          <a:prstGeom prst="rect">
            <a:avLst/>
          </a:prstGeom>
        </p:spPr>
        <p:txBody>
          <a:bodyPr anchor="t"/>
          <a:lstStyle/>
          <a:p>
            <a:pPr>
              <a:spcBef>
                <a:spcPts val="800"/>
              </a:spcBef>
            </a:pPr>
            <a:r>
              <a:t>The “leaky bucket”</a:t>
            </a:r>
          </a:p>
          <a:p>
            <a:pPr lvl="1">
              <a:spcBef>
                <a:spcPts val="800"/>
              </a:spcBef>
            </a:pPr>
            <a:r>
              <a:t>Which way does the bucket travel?</a:t>
            </a:r>
          </a:p>
          <a:p>
            <a:pPr lvl="2">
              <a:spcBef>
                <a:spcPts val="800"/>
              </a:spcBef>
            </a:pPr>
            <a:r>
              <a:t>Social democracy reduces the incentives of the rich and non-rich to work?</a:t>
            </a:r>
          </a:p>
          <a:p>
            <a:pPr lvl="2">
              <a:spcBef>
                <a:spcPts val="800"/>
              </a:spcBef>
            </a:pPr>
            <a:r>
              <a:t>Higher inequality gives the rich more power and more of a stake in rent-seeking?</a:t>
            </a:r>
          </a:p>
          <a:p>
            <a:pPr lvl="2">
              <a:spcBef>
                <a:spcPts val="800"/>
              </a:spcBef>
            </a:pPr>
            <a:r>
              <a:t>Who is creatively destroyed by creative destruction?</a:t>
            </a:r>
          </a:p>
          <a:p>
            <a:pPr lvl="1">
              <a:spcBef>
                <a:spcPts val="800"/>
              </a:spcBef>
            </a:pPr>
            <a:r>
              <a:t>How much does the bucket leak?</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Future Sources of Rising Inequality: Thomas Piketty’s Argument"/>
          <p:cNvSpPr txBox="1"/>
          <p:nvPr>
            <p:ph type="title"/>
          </p:nvPr>
        </p:nvSpPr>
        <p:spPr>
          <a:xfrm>
            <a:off x="669726" y="312539"/>
            <a:ext cx="7804548" cy="1116211"/>
          </a:xfrm>
          <a:prstGeom prst="rect">
            <a:avLst/>
          </a:prstGeom>
        </p:spPr>
        <p:txBody>
          <a:bodyPr/>
          <a:lstStyle>
            <a:lvl1pPr defTabSz="250567">
              <a:defRPr sz="3416"/>
            </a:lvl1pPr>
          </a:lstStyle>
          <a:p>
            <a:pPr/>
            <a:r>
              <a:t>Future Sources of Rising Inequality: Thomas Piketty’s Argument</a:t>
            </a:r>
          </a:p>
        </p:txBody>
      </p:sp>
      <p:sp>
        <p:nvSpPr>
          <p:cNvPr id="261" name="“Capital” keeps the real rate of return at 5%.…"/>
          <p:cNvSpPr txBox="1"/>
          <p:nvPr>
            <p:ph type="body" idx="1"/>
          </p:nvPr>
        </p:nvSpPr>
        <p:spPr>
          <a:xfrm>
            <a:off x="669726" y="1428750"/>
            <a:ext cx="7804548" cy="4911329"/>
          </a:xfrm>
          <a:prstGeom prst="rect">
            <a:avLst/>
          </a:prstGeom>
        </p:spPr>
        <p:txBody>
          <a:bodyPr anchor="t"/>
          <a:lstStyle/>
          <a:p>
            <a:pPr marL="231139" indent="-231139" defTabSz="320397">
              <a:spcBef>
                <a:spcPts val="600"/>
              </a:spcBef>
              <a:defRPr sz="1871"/>
            </a:pPr>
            <a:r>
              <a:t>“Capital” keeps the real rate of return at 5%.</a:t>
            </a:r>
          </a:p>
          <a:p>
            <a:pPr marL="231139" indent="-231139" defTabSz="320397">
              <a:spcBef>
                <a:spcPts val="600"/>
              </a:spcBef>
              <a:defRPr sz="1871"/>
            </a:pPr>
            <a:r>
              <a:t>In the Age of Social Democracy:</a:t>
            </a:r>
          </a:p>
          <a:p>
            <a:pPr lvl="1" marL="577849" indent="-231139" defTabSz="320397">
              <a:spcBef>
                <a:spcPts val="600"/>
              </a:spcBef>
              <a:defRPr sz="1871"/>
            </a:pPr>
            <a:r>
              <a:t>Population growth at 2%/year</a:t>
            </a:r>
          </a:p>
          <a:p>
            <a:pPr lvl="1" marL="577849" indent="-231139" defTabSz="320397">
              <a:spcBef>
                <a:spcPts val="600"/>
              </a:spcBef>
              <a:defRPr sz="1871"/>
            </a:pPr>
            <a:r>
              <a:t>Productivity growth at 2%/year</a:t>
            </a:r>
          </a:p>
          <a:p>
            <a:pPr lvl="1" marL="577849" indent="-231139" defTabSz="320397">
              <a:spcBef>
                <a:spcPts val="600"/>
              </a:spcBef>
              <a:defRPr sz="1871"/>
            </a:pPr>
            <a:r>
              <a:t>Conspicuous consumption/philanthropy/taxes at 3%/year</a:t>
            </a:r>
          </a:p>
          <a:p>
            <a:pPr lvl="1" marL="577849" indent="-231139" defTabSz="320397">
              <a:spcBef>
                <a:spcPts val="600"/>
              </a:spcBef>
              <a:defRPr sz="1871"/>
            </a:pPr>
            <a:r>
              <a:t>Means Old Capital gets eroded—the rich are entrepreneurs and enterprisers</a:t>
            </a:r>
          </a:p>
          <a:p>
            <a:pPr marL="231139" indent="-231139" defTabSz="320397">
              <a:spcBef>
                <a:spcPts val="600"/>
              </a:spcBef>
              <a:defRPr sz="1871"/>
            </a:pPr>
            <a:r>
              <a:t>In a Gilded Age</a:t>
            </a:r>
          </a:p>
          <a:p>
            <a:pPr lvl="1" marL="577849" indent="-231139" defTabSz="320397">
              <a:spcBef>
                <a:spcPts val="600"/>
              </a:spcBef>
              <a:defRPr sz="1871"/>
            </a:pPr>
            <a:r>
              <a:t>Population growth at 0.5%/year</a:t>
            </a:r>
          </a:p>
          <a:p>
            <a:pPr lvl="1" marL="577849" indent="-231139" defTabSz="320397">
              <a:spcBef>
                <a:spcPts val="600"/>
              </a:spcBef>
              <a:defRPr sz="1871"/>
            </a:pPr>
            <a:r>
              <a:t>Productivity growth at 1%/year</a:t>
            </a:r>
          </a:p>
          <a:p>
            <a:pPr lvl="1" marL="577849" indent="-231139" defTabSz="320397">
              <a:spcBef>
                <a:spcPts val="600"/>
              </a:spcBef>
              <a:defRPr sz="1871"/>
            </a:pPr>
            <a:r>
              <a:t>CC/P/T at 2%/year</a:t>
            </a:r>
          </a:p>
          <a:p>
            <a:pPr lvl="1" marL="577849" indent="-231139" defTabSz="320397">
              <a:spcBef>
                <a:spcPts val="600"/>
              </a:spcBef>
              <a:defRPr sz="1871"/>
            </a:pPr>
            <a:r>
              <a:t>Means Old Capital becomes dominant—the rich are, eventually, heirs and heiresses, and are very rich indeed with very large voices in politics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Criticisms of Piketty’s Argument"/>
          <p:cNvSpPr txBox="1"/>
          <p:nvPr>
            <p:ph type="title"/>
          </p:nvPr>
        </p:nvSpPr>
        <p:spPr>
          <a:xfrm>
            <a:off x="669726" y="312539"/>
            <a:ext cx="7804548" cy="1116211"/>
          </a:xfrm>
          <a:prstGeom prst="rect">
            <a:avLst/>
          </a:prstGeom>
        </p:spPr>
        <p:txBody>
          <a:bodyPr/>
          <a:lstStyle>
            <a:lvl1pPr defTabSz="287535">
              <a:defRPr sz="3920"/>
            </a:lvl1pPr>
          </a:lstStyle>
          <a:p>
            <a:pPr/>
            <a:r>
              <a:t>Criticisms of Piketty’s Argument</a:t>
            </a:r>
          </a:p>
        </p:txBody>
      </p:sp>
      <p:sp>
        <p:nvSpPr>
          <p:cNvPr id="264" name="Can “capital” keep the real rate of return at 5%?…"/>
          <p:cNvSpPr txBox="1"/>
          <p:nvPr>
            <p:ph type="body" idx="1"/>
          </p:nvPr>
        </p:nvSpPr>
        <p:spPr>
          <a:xfrm>
            <a:off x="669726" y="1428750"/>
            <a:ext cx="7804548" cy="4911329"/>
          </a:xfrm>
          <a:prstGeom prst="rect">
            <a:avLst/>
          </a:prstGeom>
        </p:spPr>
        <p:txBody>
          <a:bodyPr anchor="t"/>
          <a:lstStyle/>
          <a:p>
            <a:pPr marL="278553" indent="-278553" defTabSz="386119">
              <a:spcBef>
                <a:spcPts val="700"/>
              </a:spcBef>
              <a:defRPr sz="2256"/>
            </a:pPr>
            <a:r>
              <a:t>Can “capital” keep the real rate of return at 5%?</a:t>
            </a:r>
          </a:p>
          <a:p>
            <a:pPr lvl="1" marL="696383" indent="-278553" defTabSz="386119">
              <a:spcBef>
                <a:spcPts val="700"/>
              </a:spcBef>
              <a:defRPr sz="2256"/>
            </a:pPr>
            <a:r>
              <a:t>You would think that more capital would compete with itself for the services of workers to operate it, and so the rate of profit would fall…</a:t>
            </a:r>
          </a:p>
          <a:p>
            <a:pPr lvl="1" marL="696383" indent="-278553" defTabSz="386119">
              <a:spcBef>
                <a:spcPts val="700"/>
              </a:spcBef>
              <a:defRPr sz="2256"/>
            </a:pPr>
            <a:r>
              <a:t>What Keynes called “the euthanasia of the rentier”</a:t>
            </a:r>
          </a:p>
          <a:p>
            <a:pPr marL="278553" indent="-278553" defTabSz="386119">
              <a:spcBef>
                <a:spcPts val="700"/>
              </a:spcBef>
              <a:defRPr sz="2256"/>
            </a:pPr>
            <a:r>
              <a:t>More a story about Europe than about America</a:t>
            </a:r>
          </a:p>
          <a:p>
            <a:pPr lvl="1" marL="696383" indent="-278553" defTabSz="386119">
              <a:spcBef>
                <a:spcPts val="700"/>
              </a:spcBef>
              <a:defRPr sz="2256"/>
            </a:pPr>
            <a:r>
              <a:t>Europe is the place with ZPG</a:t>
            </a:r>
          </a:p>
          <a:p>
            <a:pPr lvl="1" marL="696383" indent="-278553" defTabSz="386119">
              <a:spcBef>
                <a:spcPts val="700"/>
              </a:spcBef>
              <a:defRPr sz="2256"/>
            </a:pPr>
            <a:r>
              <a:t>Europe is the place with less dynamic growth and less creative destruction</a:t>
            </a:r>
          </a:p>
          <a:p>
            <a:pPr lvl="1" marL="696383" indent="-278553" defTabSz="386119">
              <a:spcBef>
                <a:spcPts val="700"/>
              </a:spcBef>
              <a:defRPr sz="2256"/>
            </a:pPr>
            <a:r>
              <a:t>America’s rich are overwhelmingly entrepreneurs and superincome earners—not (or at least not yet) heirs and heiresses (but Waltons, Kochs, Trump)</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Inequality and Growth: Big-Picture Evidence?"/>
          <p:cNvSpPr txBox="1"/>
          <p:nvPr>
            <p:ph type="title"/>
          </p:nvPr>
        </p:nvSpPr>
        <p:spPr>
          <a:xfrm>
            <a:off x="669726" y="312539"/>
            <a:ext cx="7804548" cy="1116211"/>
          </a:xfrm>
          <a:prstGeom prst="rect">
            <a:avLst/>
          </a:prstGeom>
        </p:spPr>
        <p:txBody>
          <a:bodyPr/>
          <a:lstStyle>
            <a:lvl1pPr defTabSz="250567">
              <a:defRPr sz="3416"/>
            </a:lvl1pPr>
          </a:lstStyle>
          <a:p>
            <a:pPr/>
            <a:r>
              <a:t>Inequality and Growth: Big-Picture Evidence?</a:t>
            </a:r>
          </a:p>
        </p:txBody>
      </p:sp>
      <p:sp>
        <p:nvSpPr>
          <p:cNvPr id="267" name="There is basically no pattern—either in the United States or elsewhere…"/>
          <p:cNvSpPr txBox="1"/>
          <p:nvPr>
            <p:ph type="body" idx="1"/>
          </p:nvPr>
        </p:nvSpPr>
        <p:spPr>
          <a:xfrm>
            <a:off x="669726" y="1428750"/>
            <a:ext cx="7804548" cy="4911329"/>
          </a:xfrm>
          <a:prstGeom prst="rect">
            <a:avLst/>
          </a:prstGeom>
        </p:spPr>
        <p:txBody>
          <a:bodyPr anchor="t"/>
          <a:lstStyle/>
          <a:p>
            <a:pPr marL="263736" indent="-263736" defTabSz="365581">
              <a:spcBef>
                <a:spcPts val="700"/>
              </a:spcBef>
              <a:defRPr sz="2136"/>
            </a:pPr>
            <a:r>
              <a:t>There is basically no pattern—either in the United States or elsewhere</a:t>
            </a:r>
          </a:p>
          <a:p>
            <a:pPr lvl="1" marL="659341" indent="-263736" defTabSz="365581">
              <a:spcBef>
                <a:spcPts val="700"/>
              </a:spcBef>
              <a:defRPr sz="2136"/>
            </a:pPr>
            <a:r>
              <a:t>Growth was fastest in the 1940s, 50s, and 60s in which income inequality was low</a:t>
            </a:r>
          </a:p>
          <a:p>
            <a:pPr lvl="1" marL="659341" indent="-263736" defTabSz="365581">
              <a:spcBef>
                <a:spcPts val="700"/>
              </a:spcBef>
              <a:defRPr sz="2136"/>
            </a:pPr>
            <a:r>
              <a:t>Growth was lowest in the 1970s (low), 1980s (low but rising), and 2000s (high)</a:t>
            </a:r>
          </a:p>
          <a:p>
            <a:pPr lvl="1" marL="659341" indent="-263736" defTabSz="365581">
              <a:spcBef>
                <a:spcPts val="700"/>
              </a:spcBef>
              <a:defRPr sz="2136"/>
            </a:pPr>
            <a:r>
              <a:t>Growth had a recovery in the 1990s (moderate but rising)</a:t>
            </a:r>
          </a:p>
          <a:p>
            <a:pPr lvl="1" marL="659341" indent="-263736" defTabSz="365581">
              <a:spcBef>
                <a:spcPts val="700"/>
              </a:spcBef>
              <a:defRPr sz="2136"/>
            </a:pPr>
            <a:r>
              <a:t>Growth was fast in the 1920s (high)</a:t>
            </a:r>
          </a:p>
          <a:p>
            <a:pPr lvl="1" marL="659341" indent="-263736" defTabSz="365581">
              <a:spcBef>
                <a:spcPts val="700"/>
              </a:spcBef>
              <a:defRPr sz="2136"/>
            </a:pPr>
            <a:r>
              <a:t>But the 1930s were a disaster…</a:t>
            </a:r>
          </a:p>
          <a:p>
            <a:pPr marL="263736" indent="-263736" defTabSz="365581">
              <a:spcBef>
                <a:spcPts val="700"/>
              </a:spcBef>
              <a:defRPr sz="2136"/>
            </a:pPr>
            <a:r>
              <a:t>Think that redistributing income either way is going to unleash growth, and you are mistaken</a:t>
            </a:r>
          </a:p>
          <a:p>
            <a:pPr marL="263736" indent="-263736" defTabSz="365581">
              <a:spcBef>
                <a:spcPts val="700"/>
              </a:spcBef>
              <a:defRPr sz="2136"/>
            </a:pPr>
            <a:r>
              <a:t>In which case why not do the utilitarian thing?</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Except for the Experience of Communism…"/>
          <p:cNvSpPr txBox="1"/>
          <p:nvPr>
            <p:ph type="title"/>
          </p:nvPr>
        </p:nvSpPr>
        <p:spPr>
          <a:xfrm>
            <a:off x="669726" y="312539"/>
            <a:ext cx="7804548" cy="1116211"/>
          </a:xfrm>
          <a:prstGeom prst="rect">
            <a:avLst/>
          </a:prstGeom>
        </p:spPr>
        <p:txBody>
          <a:bodyPr/>
          <a:lstStyle>
            <a:lvl1pPr defTabSz="250567">
              <a:defRPr sz="3416"/>
            </a:lvl1pPr>
          </a:lstStyle>
          <a:p>
            <a:pPr/>
            <a:r>
              <a:t>Except for the Experience of Communism…</a:t>
            </a:r>
          </a:p>
        </p:txBody>
      </p:sp>
      <p:sp>
        <p:nvSpPr>
          <p:cNvPr id="270" name="High Stalinist central planning…"/>
          <p:cNvSpPr txBox="1"/>
          <p:nvPr>
            <p:ph type="body" sz="half" idx="1"/>
          </p:nvPr>
        </p:nvSpPr>
        <p:spPr>
          <a:xfrm>
            <a:off x="669726" y="1428750"/>
            <a:ext cx="4103689" cy="4813102"/>
          </a:xfrm>
          <a:prstGeom prst="rect">
            <a:avLst/>
          </a:prstGeom>
        </p:spPr>
        <p:txBody>
          <a:bodyPr lIns="45719" tIns="45719" rIns="45719" bIns="45719" anchor="t"/>
          <a:lstStyle/>
          <a:p>
            <a:pPr marL="245956" indent="-245956" defTabSz="379475">
              <a:spcBef>
                <a:spcPts val="700"/>
              </a:spcBef>
              <a:defRPr sz="1992">
                <a:uFill>
                  <a:solidFill>
                    <a:srgbClr val="000000"/>
                  </a:solidFill>
                </a:uFill>
              </a:defRPr>
            </a:pPr>
            <a:r>
              <a:t>High Stalinist central planning</a:t>
            </a:r>
          </a:p>
          <a:p>
            <a:pPr lvl="1" marL="614891" indent="-245956" defTabSz="379475">
              <a:spcBef>
                <a:spcPts val="700"/>
              </a:spcBef>
              <a:defRPr sz="1992">
                <a:uFill>
                  <a:solidFill>
                    <a:srgbClr val="000000"/>
                  </a:solidFill>
                </a:uFill>
              </a:defRPr>
            </a:pPr>
            <a:r>
              <a:t>Marx’s suspicion of markets as surplus-extraction devices</a:t>
            </a:r>
          </a:p>
          <a:p>
            <a:pPr lvl="1" marL="614891" indent="-245956" defTabSz="379475">
              <a:spcBef>
                <a:spcPts val="700"/>
              </a:spcBef>
              <a:defRPr sz="1992">
                <a:uFill>
                  <a:solidFill>
                    <a:srgbClr val="000000"/>
                  </a:solidFill>
                </a:uFill>
              </a:defRPr>
            </a:pPr>
            <a:r>
              <a:t>Hence, the communists said, we won’t have any</a:t>
            </a:r>
          </a:p>
          <a:p>
            <a:pPr lvl="1" marL="614891" indent="-245956" defTabSz="379475">
              <a:spcBef>
                <a:spcPts val="700"/>
              </a:spcBef>
              <a:defRPr sz="1992">
                <a:uFill>
                  <a:solidFill>
                    <a:srgbClr val="000000"/>
                  </a:solidFill>
                </a:uFill>
              </a:defRPr>
            </a:pPr>
            <a:r>
              <a:t>We will reproduce the Rathenau-Ludendorff World War I Imperial German war economy</a:t>
            </a:r>
          </a:p>
          <a:p>
            <a:pPr lvl="1" marL="614891" indent="-245956" defTabSz="379475">
              <a:spcBef>
                <a:spcPts val="700"/>
              </a:spcBef>
              <a:defRPr sz="1992">
                <a:uFill>
                  <a:solidFill>
                    <a:srgbClr val="000000"/>
                  </a:solidFill>
                </a:uFill>
              </a:defRPr>
            </a:pPr>
            <a:r>
              <a:t>Communes, economies of scale, GOSPLAN, etc.</a:t>
            </a:r>
          </a:p>
          <a:p>
            <a:pPr marL="245956" indent="-245956" defTabSz="379475">
              <a:spcBef>
                <a:spcPts val="700"/>
              </a:spcBef>
              <a:defRPr sz="1992">
                <a:uFill>
                  <a:solidFill>
                    <a:srgbClr val="000000"/>
                  </a:solidFill>
                </a:uFill>
              </a:defRPr>
            </a:pPr>
            <a:r>
              <a:t>Effect: you throw away a five-fold amplification of productivity by eschewing the market</a:t>
            </a:r>
          </a:p>
        </p:txBody>
      </p:sp>
      <p:pic>
        <p:nvPicPr>
          <p:cNvPr id="271" name="image.png" descr="image.png"/>
          <p:cNvPicPr>
            <a:picLocks noChangeAspect="1"/>
          </p:cNvPicPr>
          <p:nvPr/>
        </p:nvPicPr>
        <p:blipFill>
          <a:blip r:embed="rId2">
            <a:extLst/>
          </a:blip>
          <a:stretch>
            <a:fillRect/>
          </a:stretch>
        </p:blipFill>
        <p:spPr>
          <a:xfrm>
            <a:off x="4773413" y="3631353"/>
            <a:ext cx="3700861" cy="2610499"/>
          </a:xfrm>
          <a:prstGeom prst="rect">
            <a:avLst/>
          </a:prstGeom>
          <a:ln w="12700">
            <a:miter lim="400000"/>
          </a:ln>
        </p:spPr>
      </p:pic>
      <p:pic>
        <p:nvPicPr>
          <p:cNvPr id="272" name="marx_engels_lenin_stalin_mao_-_Google_Search.png" descr="marx_engels_lenin_stalin_mao_-_Google_Search.png"/>
          <p:cNvPicPr>
            <a:picLocks noChangeAspect="1"/>
          </p:cNvPicPr>
          <p:nvPr/>
        </p:nvPicPr>
        <p:blipFill>
          <a:blip r:embed="rId3">
            <a:extLst/>
          </a:blip>
          <a:stretch>
            <a:fillRect/>
          </a:stretch>
        </p:blipFill>
        <p:spPr>
          <a:xfrm>
            <a:off x="4778688" y="1428750"/>
            <a:ext cx="3695586" cy="261639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What Happens Next?"/>
          <p:cNvSpPr txBox="1"/>
          <p:nvPr>
            <p:ph type="title"/>
          </p:nvPr>
        </p:nvSpPr>
        <p:spPr>
          <a:xfrm>
            <a:off x="669726" y="312539"/>
            <a:ext cx="7804548" cy="1116211"/>
          </a:xfrm>
          <a:prstGeom prst="rect">
            <a:avLst/>
          </a:prstGeom>
        </p:spPr>
        <p:txBody>
          <a:bodyPr/>
          <a:lstStyle/>
          <a:p>
            <a:pPr/>
            <a:r>
              <a:t>What Happens Next?</a:t>
            </a:r>
          </a:p>
        </p:txBody>
      </p:sp>
      <p:sp>
        <p:nvSpPr>
          <p:cNvPr id="275" name="The “leaky bucket”…"/>
          <p:cNvSpPr txBox="1"/>
          <p:nvPr>
            <p:ph type="body" idx="1"/>
          </p:nvPr>
        </p:nvSpPr>
        <p:spPr>
          <a:xfrm>
            <a:off x="669726" y="1428750"/>
            <a:ext cx="7804548" cy="4911329"/>
          </a:xfrm>
          <a:prstGeom prst="rect">
            <a:avLst/>
          </a:prstGeom>
        </p:spPr>
        <p:txBody>
          <a:bodyPr anchor="t"/>
          <a:lstStyle/>
          <a:p>
            <a:pPr>
              <a:spcBef>
                <a:spcPts val="800"/>
              </a:spcBef>
            </a:pPr>
            <a:r>
              <a:t>The “leaky bucket”</a:t>
            </a:r>
          </a:p>
          <a:p>
            <a:pPr lvl="1">
              <a:spcBef>
                <a:spcPts val="800"/>
              </a:spcBef>
            </a:pPr>
            <a:r>
              <a:t>Which way does the bucket travel?</a:t>
            </a:r>
          </a:p>
          <a:p>
            <a:pPr lvl="2">
              <a:spcBef>
                <a:spcPts val="800"/>
              </a:spcBef>
            </a:pPr>
            <a:r>
              <a:t>Social democracy reduces the incentives of the rich and non-rich to work?</a:t>
            </a:r>
          </a:p>
          <a:p>
            <a:pPr lvl="2">
              <a:spcBef>
                <a:spcPts val="800"/>
              </a:spcBef>
            </a:pPr>
            <a:r>
              <a:t>Higher inequality gives the rich more power and more of a stake in rent-seeking?</a:t>
            </a:r>
          </a:p>
          <a:p>
            <a:pPr lvl="2">
              <a:spcBef>
                <a:spcPts val="800"/>
              </a:spcBef>
            </a:pPr>
            <a:r>
              <a:t>Who is creatively destroyed by creative destruction?</a:t>
            </a:r>
          </a:p>
          <a:p>
            <a:pPr lvl="1">
              <a:spcBef>
                <a:spcPts val="800"/>
              </a:spcBef>
            </a:pPr>
            <a:r>
              <a:t>How much does the bucket leak?</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84"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85"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86"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What Should We Aim For?"/>
          <p:cNvSpPr txBox="1"/>
          <p:nvPr>
            <p:ph type="title"/>
          </p:nvPr>
        </p:nvSpPr>
        <p:spPr>
          <a:xfrm>
            <a:off x="669726" y="312539"/>
            <a:ext cx="7804548" cy="1116211"/>
          </a:xfrm>
          <a:prstGeom prst="rect">
            <a:avLst/>
          </a:prstGeom>
        </p:spPr>
        <p:txBody>
          <a:bodyPr/>
          <a:lstStyle>
            <a:lvl1pPr defTabSz="353258">
              <a:defRPr sz="4816"/>
            </a:lvl1pPr>
          </a:lstStyle>
          <a:p>
            <a:pPr/>
            <a:r>
              <a:t>What Should We Aim For?</a:t>
            </a:r>
          </a:p>
        </p:txBody>
      </p:sp>
      <p:sp>
        <p:nvSpPr>
          <p:cNvPr id="278" name="Democratic politics decides on distribution, and then business of economists to maximize production—boost average incomes……"/>
          <p:cNvSpPr txBox="1"/>
          <p:nvPr>
            <p:ph type="body" idx="1"/>
          </p:nvPr>
        </p:nvSpPr>
        <p:spPr>
          <a:xfrm>
            <a:off x="669726" y="1428750"/>
            <a:ext cx="7804548" cy="4911329"/>
          </a:xfrm>
          <a:prstGeom prst="rect">
            <a:avLst/>
          </a:prstGeom>
        </p:spPr>
        <p:txBody>
          <a:bodyPr anchor="t"/>
          <a:lstStyle/>
          <a:p>
            <a:pPr marL="419100" indent="-419100" defTabSz="406657">
              <a:spcBef>
                <a:spcPts val="800"/>
              </a:spcBef>
              <a:buSzPct val="100000"/>
              <a:buAutoNum type="arabicPeriod" startAt="1"/>
              <a:defRPr sz="2376"/>
            </a:pPr>
            <a:r>
              <a:t>Democratic politics decides on distribution, and then business of economists to maximize production—boost average incomes…</a:t>
            </a:r>
          </a:p>
          <a:p>
            <a:pPr marL="419100" indent="-419100" defTabSz="406657">
              <a:spcBef>
                <a:spcPts val="800"/>
              </a:spcBef>
              <a:buSzPct val="100000"/>
              <a:buAutoNum type="arabicPeriod" startAt="1"/>
              <a:defRPr sz="2376"/>
            </a:pPr>
            <a:r>
              <a:t>The utilitarian view: inequalities “justified” when they lead to a positive average percentage change in incomes…</a:t>
            </a:r>
          </a:p>
          <a:p>
            <a:pPr marL="419100" indent="-419100" defTabSz="406657">
              <a:spcBef>
                <a:spcPts val="800"/>
              </a:spcBef>
              <a:buSzPct val="100000"/>
              <a:buAutoNum type="arabicPeriod" startAt="1"/>
              <a:defRPr sz="2376"/>
            </a:pPr>
            <a:r>
              <a:t>Rawlsian: inequalities “justified” only when they lead to a better life for the worst off…</a:t>
            </a:r>
          </a:p>
          <a:p>
            <a:pPr marL="419100" indent="-419100" defTabSz="406657">
              <a:spcBef>
                <a:spcPts val="800"/>
              </a:spcBef>
              <a:buSzPct val="100000"/>
              <a:buAutoNum type="arabicPeriod" startAt="1"/>
              <a:defRPr sz="2376"/>
            </a:pPr>
            <a:r>
              <a:t>Inequalities justified when they reward the “worthy”…</a:t>
            </a:r>
          </a:p>
          <a:p>
            <a:pPr marL="419100" indent="-419100" defTabSz="406657">
              <a:spcBef>
                <a:spcPts val="800"/>
              </a:spcBef>
              <a:buSzPct val="100000"/>
              <a:buAutoNum type="arabicPeriod" startAt="1"/>
              <a:defRPr sz="2376"/>
            </a:pPr>
            <a:r>
              <a:t>Inequalities justified when they allow for </a:t>
            </a:r>
            <a:r>
              <a:rPr i="1">
                <a:latin typeface="+mj-lt"/>
                <a:ea typeface="+mj-ea"/>
                <a:cs typeface="+mj-cs"/>
                <a:sym typeface="Helvetica"/>
              </a:rPr>
              <a:t>philosophy…</a:t>
            </a:r>
            <a:endParaRPr i="1">
              <a:latin typeface="+mj-lt"/>
              <a:ea typeface="+mj-ea"/>
              <a:cs typeface="+mj-cs"/>
              <a:sym typeface="Helvetica"/>
            </a:endParaRPr>
          </a:p>
          <a:p>
            <a:pPr marL="419100" indent="-419100" defTabSz="406657">
              <a:spcBef>
                <a:spcPts val="800"/>
              </a:spcBef>
              <a:buSzPct val="100000"/>
              <a:buAutoNum type="arabicPeriod" startAt="1"/>
              <a:defRPr sz="2376"/>
            </a:pPr>
            <a:r>
              <a:t>Inequalities justified when they are the result of a </a:t>
            </a:r>
            <a:r>
              <a:rPr i="1">
                <a:latin typeface="+mj-lt"/>
                <a:ea typeface="+mj-ea"/>
                <a:cs typeface="+mj-cs"/>
                <a:sym typeface="Helvetica"/>
              </a:rPr>
              <a:t>fair</a:t>
            </a:r>
            <a:r>
              <a:t> system…</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But What Is This “Fair”?"/>
          <p:cNvSpPr txBox="1"/>
          <p:nvPr>
            <p:ph type="title"/>
          </p:nvPr>
        </p:nvSpPr>
        <p:spPr>
          <a:xfrm>
            <a:off x="669726" y="312539"/>
            <a:ext cx="7804548" cy="1116211"/>
          </a:xfrm>
          <a:prstGeom prst="rect">
            <a:avLst/>
          </a:prstGeom>
        </p:spPr>
        <p:txBody>
          <a:bodyPr/>
          <a:lstStyle>
            <a:lvl1pPr defTabSz="386119">
              <a:defRPr sz="5264"/>
            </a:lvl1pPr>
          </a:lstStyle>
          <a:p>
            <a:pPr/>
            <a:r>
              <a:t>But What Is This “Fair”?</a:t>
            </a:r>
          </a:p>
        </p:txBody>
      </p:sp>
      <p:sp>
        <p:nvSpPr>
          <p:cNvPr id="281" name="In the opening of Plato’s Republic:…"/>
          <p:cNvSpPr txBox="1"/>
          <p:nvPr>
            <p:ph type="body" sz="half" idx="1"/>
          </p:nvPr>
        </p:nvSpPr>
        <p:spPr>
          <a:xfrm>
            <a:off x="669726" y="1428750"/>
            <a:ext cx="4606960" cy="4911329"/>
          </a:xfrm>
          <a:prstGeom prst="rect">
            <a:avLst/>
          </a:prstGeom>
        </p:spPr>
        <p:txBody>
          <a:bodyPr anchor="t"/>
          <a:lstStyle/>
          <a:p>
            <a:pPr marL="251883" indent="-251883" defTabSz="349150">
              <a:spcBef>
                <a:spcPts val="700"/>
              </a:spcBef>
              <a:defRPr sz="2040"/>
            </a:pPr>
            <a:r>
              <a:t>In the opening of Plato’s </a:t>
            </a:r>
            <a:r>
              <a:rPr i="1">
                <a:latin typeface="+mj-lt"/>
                <a:ea typeface="+mj-ea"/>
                <a:cs typeface="+mj-cs"/>
                <a:sym typeface="Helvetica"/>
              </a:rPr>
              <a:t>Republic:</a:t>
            </a:r>
          </a:p>
          <a:p>
            <a:pPr lvl="1" marL="629708" indent="-251883" defTabSz="349150">
              <a:spcBef>
                <a:spcPts val="700"/>
              </a:spcBef>
              <a:defRPr sz="2040"/>
            </a:pPr>
            <a:r>
              <a:t>Sokrates: "Well said, Kephalos; but as concerning justice, what is it?"</a:t>
            </a:r>
          </a:p>
          <a:p>
            <a:pPr lvl="1" marL="629708" indent="-251883" defTabSz="349150">
              <a:spcBef>
                <a:spcPts val="700"/>
              </a:spcBef>
              <a:defRPr sz="2040"/>
            </a:pPr>
            <a:r>
              <a:t>Kephalos: "To speak the truth and to pay your debts.”</a:t>
            </a:r>
          </a:p>
          <a:p>
            <a:pPr marL="251883" indent="-251883" defTabSz="349150">
              <a:spcBef>
                <a:spcPts val="700"/>
              </a:spcBef>
              <a:defRPr sz="2040"/>
            </a:pPr>
            <a:r>
              <a:t>The whole point of the opening of Plato’s </a:t>
            </a:r>
            <a:r>
              <a:rPr i="1">
                <a:latin typeface="+mj-lt"/>
                <a:ea typeface="+mj-ea"/>
                <a:cs typeface="+mj-cs"/>
                <a:sym typeface="Helvetica"/>
              </a:rPr>
              <a:t>Republic </a:t>
            </a:r>
            <a:r>
              <a:t>is that acting </a:t>
            </a:r>
            <a:r>
              <a:rPr i="1">
                <a:latin typeface="+mj-lt"/>
                <a:ea typeface="+mj-ea"/>
                <a:cs typeface="+mj-cs"/>
                <a:sym typeface="Helvetica"/>
              </a:rPr>
              <a:t>fairly</a:t>
            </a:r>
            <a:r>
              <a:t>—not cheating or stealing from people—does not by itself justice make.</a:t>
            </a:r>
          </a:p>
          <a:p>
            <a:pPr lvl="1" marL="629708" indent="-251883" defTabSz="349150">
              <a:spcBef>
                <a:spcPts val="700"/>
              </a:spcBef>
              <a:defRPr sz="2040"/>
            </a:pPr>
            <a:r>
              <a:t>But it is an essential part: people need to believe that they are neither cheaters nor cheated…</a:t>
            </a:r>
          </a:p>
        </p:txBody>
      </p:sp>
      <p:pic>
        <p:nvPicPr>
          <p:cNvPr id="282"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5" y="1428750"/>
            <a:ext cx="3197589" cy="491132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Globalization Advances and Retreats"/>
          <p:cNvSpPr txBox="1"/>
          <p:nvPr>
            <p:ph type="body" idx="4294967295"/>
          </p:nvPr>
        </p:nvSpPr>
        <p:spPr>
          <a:xfrm>
            <a:off x="277663" y="1267121"/>
            <a:ext cx="8572501" cy="5349433"/>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Inequality and Plutocracy:</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285"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16: Inequality and Plutocracy</a:t>
            </a:r>
          </a:p>
        </p:txBody>
      </p:sp>
      <p:sp>
        <p:nvSpPr>
          <p:cNvPr id="288"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Catch Our Breath…"/>
          <p:cNvSpPr txBox="1"/>
          <p:nvPr>
            <p:ph type="title"/>
          </p:nvPr>
        </p:nvSpPr>
        <p:spPr>
          <a:xfrm>
            <a:off x="276457" y="-2"/>
            <a:ext cx="8572501" cy="1270003"/>
          </a:xfrm>
          <a:prstGeom prst="rect">
            <a:avLst/>
          </a:prstGeom>
        </p:spPr>
        <p:txBody>
          <a:bodyPr/>
          <a:lstStyle/>
          <a:p>
            <a:pPr/>
            <a:r>
              <a:t>Catch Our Breath…</a:t>
            </a:r>
          </a:p>
        </p:txBody>
      </p:sp>
      <p:sp>
        <p:nvSpPr>
          <p:cNvPr id="291"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9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Notes"/>
          <p:cNvSpPr txBox="1"/>
          <p:nvPr>
            <p:ph type="title"/>
          </p:nvPr>
        </p:nvSpPr>
        <p:spPr>
          <a:xfrm>
            <a:off x="276457" y="-2"/>
            <a:ext cx="8572501" cy="1270003"/>
          </a:xfrm>
          <a:prstGeom prst="rect">
            <a:avLst/>
          </a:prstGeom>
        </p:spPr>
        <p:txBody>
          <a:bodyPr/>
          <a:lstStyle/>
          <a:p>
            <a:pPr/>
            <a:r>
              <a:t>Notes</a:t>
            </a:r>
          </a:p>
        </p:txBody>
      </p:sp>
      <p:sp>
        <p:nvSpPr>
          <p:cNvPr id="295" name="Body"/>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29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Reviews…"/>
          <p:cNvSpPr txBox="1"/>
          <p:nvPr>
            <p:ph type="title"/>
          </p:nvPr>
        </p:nvSpPr>
        <p:spPr>
          <a:xfrm>
            <a:off x="276457" y="-2"/>
            <a:ext cx="8572501" cy="1270003"/>
          </a:xfrm>
          <a:prstGeom prst="rect">
            <a:avLst/>
          </a:prstGeom>
        </p:spPr>
        <p:txBody>
          <a:bodyPr/>
          <a:lstStyle/>
          <a:p>
            <a:pPr/>
            <a:r>
              <a:t>Reviews…</a:t>
            </a:r>
          </a:p>
        </p:txBody>
      </p:sp>
      <p:sp>
        <p:nvSpPr>
          <p:cNvPr id="299" name="Body"/>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30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Exploration and Conquest and Market Extension:…"/>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Font typeface="Arial"/>
              <a:buNone/>
              <a:defRPr b="1">
                <a:uFill>
                  <a:solidFill>
                    <a:srgbClr val="000000"/>
                  </a:solidFill>
                </a:uFill>
                <a:latin typeface="+mj-lt"/>
                <a:ea typeface="+mj-ea"/>
                <a:cs typeface="+mj-cs"/>
                <a:sym typeface="Helvetica"/>
              </a:defRPr>
            </a:pPr>
            <a:r>
              <a:t>Exploration and Conquest and Market Extension:</a:t>
            </a:r>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Zheng He: </a:t>
            </a:r>
            <a:r>
              <a:rPr b="0"/>
              <a:t>1405-33: 7 expeditions—300 ships ??, 30,000 crew??, as far as Malindi. 400 feet long??:</a:t>
            </a:r>
          </a:p>
          <a:p>
            <a:pPr lvl="1" marL="621631" indent="-240631" defTabSz="457200">
              <a:spcBef>
                <a:spcPts val="0"/>
              </a:spcBef>
              <a:buSzPct val="100000"/>
              <a:defRPr sz="2000">
                <a:uFill>
                  <a:solidFill>
                    <a:srgbClr val="000000"/>
                  </a:solidFill>
                </a:uFill>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Bartolomeu Dias: </a:t>
            </a:r>
            <a:r>
              <a:rPr b="0"/>
              <a:t>1487-8: 3 ships, rounded the Cape of Good Hope at the southern tip of Africa. 80 feet long, 30 men/ship</a:t>
            </a:r>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Cristoforo Colombo</a:t>
            </a:r>
            <a:r>
              <a:rPr b="0"/>
              <a:t>: 1492: 3 ships, 90 men.</a:t>
            </a:r>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Vasco da Gama</a:t>
            </a:r>
            <a:r>
              <a:rPr b="0"/>
              <a:t>: 1498: 4 ships, 170 men to India and back</a:t>
            </a:r>
          </a:p>
        </p:txBody>
      </p:sp>
      <p:sp>
        <p:nvSpPr>
          <p:cNvPr id="303" name="Review: Commercial Revolutions"/>
          <p:cNvSpPr txBox="1"/>
          <p:nvPr>
            <p:ph type="title" idx="4294967295"/>
          </p:nvPr>
        </p:nvSpPr>
        <p:spPr>
          <a:xfrm>
            <a:off x="277663" y="-2"/>
            <a:ext cx="8572501" cy="1270003"/>
          </a:xfrm>
          <a:prstGeom prst="rect">
            <a:avLst/>
          </a:prstGeom>
        </p:spPr>
        <p:txBody>
          <a:bodyPr lIns="45718" tIns="45718" rIns="45718" bIns="45718"/>
          <a:lstStyle>
            <a:lvl1pPr defTabSz="320038">
              <a:defRPr sz="4200">
                <a:uFill>
                  <a:solidFill>
                    <a:srgbClr val="000000"/>
                  </a:solidFill>
                </a:uFill>
              </a:defRPr>
            </a:lvl1pPr>
          </a:lstStyle>
          <a:p>
            <a:pPr/>
            <a:r>
              <a:t>Review: Commercial Revolutions</a:t>
            </a:r>
          </a:p>
        </p:txBody>
      </p:sp>
      <p:sp>
        <p:nvSpPr>
          <p:cNvPr id="304"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he Columbian Exchange…"/>
          <p:cNvSpPr txBox="1"/>
          <p:nvPr>
            <p:ph type="body" sz="half" idx="4294967295"/>
          </p:nvPr>
        </p:nvSpPr>
        <p:spPr>
          <a:xfrm>
            <a:off x="277662" y="1270000"/>
            <a:ext cx="4699003" cy="5080000"/>
          </a:xfrm>
          <a:prstGeom prst="rect">
            <a:avLst/>
          </a:prstGeom>
        </p:spPr>
        <p:txBody>
          <a:bodyPr lIns="45718" tIns="45718" rIns="45718" bIns="45718" anchor="t"/>
          <a:lstStyle/>
          <a:p>
            <a:pPr marL="0" indent="0" defTabSz="292606">
              <a:spcBef>
                <a:spcPts val="0"/>
              </a:spcBef>
              <a:buSzTx/>
              <a:buFont typeface="Arial"/>
              <a:buNone/>
              <a:defRPr b="1" sz="1500">
                <a:uFill>
                  <a:solidFill>
                    <a:srgbClr val="000000"/>
                  </a:solidFill>
                </a:uFill>
                <a:latin typeface="+mj-lt"/>
                <a:ea typeface="+mj-ea"/>
                <a:cs typeface="+mj-cs"/>
                <a:sym typeface="Helvetica"/>
              </a:defRPr>
            </a:pPr>
            <a:r>
              <a:t>The Columbian Exchange</a:t>
            </a:r>
          </a:p>
          <a:p>
            <a:pPr marL="154003" indent="-154003" defTabSz="292606">
              <a:spcBef>
                <a:spcPts val="0"/>
              </a:spcBef>
              <a:buSzPct val="100000"/>
              <a:defRPr b="1" sz="1200">
                <a:uFill>
                  <a:solidFill>
                    <a:srgbClr val="000000"/>
                  </a:solidFill>
                </a:uFill>
                <a:latin typeface="Times New Roman"/>
                <a:ea typeface="Times New Roman"/>
                <a:cs typeface="Times New Roman"/>
                <a:sym typeface="Times New Roman"/>
              </a:defRPr>
            </a:pPr>
            <a:r>
              <a:t>Corn, the potato, chocolate, &amp;c.: </a:t>
            </a:r>
            <a:r>
              <a:rPr b="0"/>
              <a:t>substantial boost to calories</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Benefits everywhere!</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But one-sided: Europe gains empire and resources wherever its ships can sail and cannon can shoot</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Sugar islands and the slave trade</a:t>
            </a:r>
          </a:p>
          <a:p>
            <a:pPr lvl="1" marL="397844"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400 calories per Briton per day by 1750?</a:t>
            </a:r>
          </a:p>
          <a:p>
            <a:pPr lvl="1" marL="397844"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The underdevelopment of Africa</a:t>
            </a:r>
          </a:p>
          <a:p>
            <a:pPr lvl="2" marL="64168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12.5 million Atlantic African slave trade</a:t>
            </a:r>
          </a:p>
          <a:p>
            <a:pPr lvl="2" marL="64168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6">
              <a:spcBef>
                <a:spcPts val="0"/>
              </a:spcBef>
              <a:buSzTx/>
              <a:buFont typeface="Arial"/>
              <a:buNone/>
              <a:defRPr b="1" sz="1500">
                <a:uFill>
                  <a:solidFill>
                    <a:srgbClr val="000000"/>
                  </a:solidFill>
                </a:uFill>
                <a:latin typeface="+mj-lt"/>
                <a:ea typeface="+mj-ea"/>
                <a:cs typeface="+mj-cs"/>
                <a:sym typeface="Helvetica"/>
              </a:defRPr>
            </a:pPr>
          </a:p>
          <a:p>
            <a:pPr marL="0" indent="0" defTabSz="292606">
              <a:spcBef>
                <a:spcPts val="0"/>
              </a:spcBef>
              <a:buSzTx/>
              <a:buFont typeface="Arial"/>
              <a:buNone/>
              <a:defRPr b="1" sz="1500">
                <a:uFill>
                  <a:solidFill>
                    <a:srgbClr val="000000"/>
                  </a:solidFill>
                </a:uFill>
                <a:latin typeface="+mj-lt"/>
                <a:ea typeface="+mj-ea"/>
                <a:cs typeface="+mj-cs"/>
                <a:sym typeface="Helvetica"/>
              </a:defRPr>
            </a:pPr>
            <a:r>
              <a:t>The East Indies</a:t>
            </a:r>
          </a:p>
          <a:p>
            <a:pPr marL="154003" indent="-154003" defTabSz="292606">
              <a:spcBef>
                <a:spcPts val="0"/>
              </a:spcBef>
              <a:buSzPct val="100000"/>
              <a:defRPr b="1" sz="1200">
                <a:uFill>
                  <a:solidFill>
                    <a:srgbClr val="000000"/>
                  </a:solidFill>
                </a:uFill>
                <a:latin typeface="Times New Roman"/>
                <a:ea typeface="Times New Roman"/>
                <a:cs typeface="Times New Roman"/>
                <a:sym typeface="Times New Roman"/>
              </a:defRPr>
            </a:pPr>
            <a:r>
              <a:t>Spices—later silks, porcelain, cottons: </a:t>
            </a:r>
            <a:r>
              <a:rPr b="0"/>
              <a:t>80% fall in real price</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Benefits everywhere</a:t>
            </a:r>
          </a:p>
          <a:p>
            <a:pPr lvl="1" marL="397844"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6">
              <a:spcBef>
                <a:spcPts val="0"/>
              </a:spcBef>
              <a:buSzTx/>
              <a:buFont typeface="Arial"/>
              <a:buNone/>
              <a:defRPr b="1" sz="1500">
                <a:uFill>
                  <a:solidFill>
                    <a:srgbClr val="000000"/>
                  </a:solidFill>
                </a:uFill>
                <a:latin typeface="+mj-lt"/>
                <a:ea typeface="+mj-ea"/>
                <a:cs typeface="+mj-cs"/>
                <a:sym typeface="Helvetica"/>
              </a:defRPr>
            </a:pPr>
          </a:p>
          <a:p>
            <a:pPr marL="0" indent="0" defTabSz="292606">
              <a:spcBef>
                <a:spcPts val="0"/>
              </a:spcBef>
              <a:buSzTx/>
              <a:buFont typeface="Arial"/>
              <a:buNone/>
              <a:defRPr b="1" sz="1500">
                <a:uFill>
                  <a:solidFill>
                    <a:srgbClr val="000000"/>
                  </a:solidFill>
                </a:uFill>
                <a:latin typeface="+mj-lt"/>
                <a:ea typeface="+mj-ea"/>
                <a:cs typeface="+mj-cs"/>
                <a:sym typeface="Helvetica"/>
              </a:defRPr>
            </a:pPr>
            <a:r>
              <a:t>Political Economy</a:t>
            </a:r>
          </a:p>
          <a:p>
            <a:pPr marL="154003" indent="-154003" defTabSz="292606">
              <a:spcBef>
                <a:spcPts val="0"/>
              </a:spcBef>
              <a:buSzPct val="100000"/>
              <a:defRPr b="1" sz="1200">
                <a:uFill>
                  <a:solidFill>
                    <a:srgbClr val="000000"/>
                  </a:solidFill>
                </a:uFill>
                <a:latin typeface="Times New Roman"/>
                <a:ea typeface="Times New Roman"/>
                <a:cs typeface="Times New Roman"/>
                <a:sym typeface="Times New Roman"/>
              </a:defRPr>
            </a:pPr>
            <a:r>
              <a:t>The merchants of Bristol, the nabobs, the King of Spain: </a:t>
            </a:r>
            <a:r>
              <a:rPr b="0"/>
              <a:t>New wealth to add in to the scales…</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Inflation</a:t>
            </a:r>
          </a:p>
        </p:txBody>
      </p:sp>
      <p:sp>
        <p:nvSpPr>
          <p:cNvPr id="307" name="Resources! And Political Economy!"/>
          <p:cNvSpPr txBox="1"/>
          <p:nvPr>
            <p:ph type="title" idx="4294967295"/>
          </p:nvPr>
        </p:nvSpPr>
        <p:spPr>
          <a:xfrm>
            <a:off x="277663" y="-2"/>
            <a:ext cx="8572501" cy="1270003"/>
          </a:xfrm>
          <a:prstGeom prst="rect">
            <a:avLst/>
          </a:prstGeom>
        </p:spPr>
        <p:txBody>
          <a:bodyPr lIns="45718" tIns="45718" rIns="45718" bIns="45718"/>
          <a:lstStyle>
            <a:lvl1pPr defTabSz="301752">
              <a:defRPr sz="3900">
                <a:solidFill>
                  <a:srgbClr val="000080"/>
                </a:solidFill>
                <a:uFill>
                  <a:solidFill>
                    <a:srgbClr val="000000"/>
                  </a:solidFill>
                </a:uFill>
              </a:defRPr>
            </a:lvl1pPr>
          </a:lstStyle>
          <a:p>
            <a:pPr/>
            <a:r>
              <a:t>Resources! And Political Economy!</a:t>
            </a:r>
          </a:p>
        </p:txBody>
      </p:sp>
      <p:sp>
        <p:nvSpPr>
          <p:cNvPr id="308" name="“The Advanced West”"/>
          <p:cNvSpPr txBox="1"/>
          <p:nvPr/>
        </p:nvSpPr>
        <p:spPr>
          <a:xfrm>
            <a:off x="5300293" y="1055718"/>
            <a:ext cx="4699002" cy="51577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defRPr b="1" sz="2400">
                <a:latin typeface="+mj-lt"/>
                <a:ea typeface="+mj-ea"/>
                <a:cs typeface="+mj-cs"/>
                <a:sym typeface="Helvetica"/>
              </a:defRPr>
            </a:lvl1pPr>
          </a:lstStyle>
          <a:p>
            <a:pPr/>
            <a:r>
              <a:t>“The Advanced West”</a:t>
            </a:r>
          </a:p>
        </p:txBody>
      </p:sp>
      <p:sp>
        <p:nvSpPr>
          <p:cNvPr id="309" name="The World"/>
          <p:cNvSpPr txBox="1"/>
          <p:nvPr/>
        </p:nvSpPr>
        <p:spPr>
          <a:xfrm>
            <a:off x="6190262" y="3973020"/>
            <a:ext cx="1901296" cy="5157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defRPr b="1" sz="2400">
                <a:latin typeface="+mj-lt"/>
                <a:ea typeface="+mj-ea"/>
                <a:cs typeface="+mj-cs"/>
                <a:sym typeface="Helvetica"/>
              </a:defRPr>
            </a:lvl1pPr>
          </a:lstStyle>
          <a:p>
            <a:pPr/>
            <a:r>
              <a:t>The World</a:t>
            </a:r>
          </a:p>
        </p:txBody>
      </p:sp>
      <p:sp>
        <p:nvSpPr>
          <p:cNvPr id="310"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pic>
        <p:nvPicPr>
          <p:cNvPr id="311" name="Screen Shot 2020-02-18 at 7.53.20 AM.png" descr="Screen Shot 2020-02-18 at 7.53.20 AM.png"/>
          <p:cNvPicPr>
            <a:picLocks noChangeAspect="1"/>
          </p:cNvPicPr>
          <p:nvPr/>
        </p:nvPicPr>
        <p:blipFill>
          <a:blip r:embed="rId2">
            <a:extLst/>
          </a:blip>
          <a:stretch>
            <a:fillRect/>
          </a:stretch>
        </p:blipFill>
        <p:spPr>
          <a:xfrm>
            <a:off x="5842363" y="4488788"/>
            <a:ext cx="2537069" cy="2173144"/>
          </a:xfrm>
          <a:prstGeom prst="rect">
            <a:avLst/>
          </a:prstGeom>
          <a:ln w="12700">
            <a:miter lim="400000"/>
          </a:ln>
        </p:spPr>
      </p:pic>
      <p:pic>
        <p:nvPicPr>
          <p:cNvPr id="312" name="Screen Shot 2020-02-18 at 6.42.49 AM.png" descr="Screen Shot 2020-02-18 at 6.42.49 AM.png"/>
          <p:cNvPicPr>
            <a:picLocks noChangeAspect="1"/>
          </p:cNvPicPr>
          <p:nvPr/>
        </p:nvPicPr>
        <p:blipFill>
          <a:blip r:embed="rId3">
            <a:extLst/>
          </a:blip>
          <a:stretch>
            <a:fillRect/>
          </a:stretch>
        </p:blipFill>
        <p:spPr>
          <a:xfrm>
            <a:off x="5235481" y="1455316"/>
            <a:ext cx="3614684" cy="225177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Clark, “The Secret History of the Industrial Revolution”"/>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Clark, “The Secret History of the Industrial Revolution”</a:t>
            </a:r>
          </a:p>
        </p:txBody>
      </p:sp>
      <p:pic>
        <p:nvPicPr>
          <p:cNvPr id="315"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316"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89" name="The long 20th century will in all likelihood be seen in the future as the watershed in human experience:…"/>
          <p:cNvSpPr txBox="1"/>
          <p:nvPr>
            <p:ph type="body" sz="quarter" idx="4294967295"/>
          </p:nvPr>
        </p:nvSpPr>
        <p:spPr>
          <a:xfrm>
            <a:off x="277662" y="1267120"/>
            <a:ext cx="2166922" cy="5397505"/>
          </a:xfrm>
          <a:prstGeom prst="rect">
            <a:avLst/>
          </a:prstGeom>
        </p:spPr>
        <p:txBody>
          <a:bodyPr lIns="45718" tIns="45718" rIns="45718" bIns="45718" anchor="t"/>
          <a:lstStyle/>
          <a:p>
            <a:pPr marL="0" indent="0" defTabSz="266637">
              <a:spcBef>
                <a:spcPts val="600"/>
              </a:spcBef>
              <a:buSzTx/>
              <a:buNone/>
              <a:defRPr b="1" sz="1300">
                <a:uFill>
                  <a:solidFill>
                    <a:srgbClr val="000000"/>
                  </a:solidFill>
                </a:uFill>
                <a:latin typeface="+mj-lt"/>
                <a:ea typeface="+mj-ea"/>
                <a:cs typeface="+mj-cs"/>
                <a:sym typeface="Helvetica"/>
              </a:defRPr>
            </a:pPr>
            <a:r>
              <a:t>What I am watching:</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_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40335" indent="-140335" defTabSz="266637">
              <a:spcBef>
                <a:spcPts val="600"/>
              </a:spcBef>
              <a:buSzPct val="100000"/>
              <a:defRPr i="1" sz="1300">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p>
          <a:p>
            <a:pPr marL="140335" indent="-140335" defTabSz="266637">
              <a:spcBef>
                <a:spcPts val="600"/>
              </a:spcBef>
              <a:buSzPct val="100000"/>
              <a:defRPr sz="13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https://www.nytimes.com/interactive/2020/us/coronavirus-us-cases.html</a:t>
            </a:r>
            <a:r>
              <a:t>&gt;</a:t>
            </a:r>
          </a:p>
        </p:txBody>
      </p:sp>
      <p:pic>
        <p:nvPicPr>
          <p:cNvPr id="90" name="Image" descr="Image"/>
          <p:cNvPicPr>
            <a:picLocks noChangeAspect="1"/>
          </p:cNvPicPr>
          <p:nvPr/>
        </p:nvPicPr>
        <p:blipFill>
          <a:blip r:embed="rId6">
            <a:extLst/>
          </a:blip>
          <a:stretch>
            <a:fillRect/>
          </a:stretch>
        </p:blipFill>
        <p:spPr>
          <a:xfrm>
            <a:off x="2444583" y="1267124"/>
            <a:ext cx="6405581" cy="4040005"/>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Clark, “The Secret History of the Industrial Revolution”"/>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Clark, “The Secret History of the Industrial Revolution”</a:t>
            </a:r>
          </a:p>
        </p:txBody>
      </p:sp>
      <p:pic>
        <p:nvPicPr>
          <p:cNvPr id="319" name="9c960521296242548b-4_pdf-4.jpg" descr="9c960521296242548b-4_pdf-4.jpg"/>
          <p:cNvPicPr>
            <a:picLocks noChangeAspect="1"/>
          </p:cNvPicPr>
          <p:nvPr/>
        </p:nvPicPr>
        <p:blipFill>
          <a:blip r:embed="rId2">
            <a:extLst/>
          </a:blip>
          <a:stretch>
            <a:fillRect/>
          </a:stretch>
        </p:blipFill>
        <p:spPr>
          <a:xfrm>
            <a:off x="1571921" y="1792286"/>
            <a:ext cx="5662615" cy="5065714"/>
          </a:xfrm>
          <a:prstGeom prst="rect">
            <a:avLst/>
          </a:prstGeom>
          <a:ln w="12700">
            <a:miter lim="400000"/>
          </a:ln>
        </p:spPr>
      </p:pic>
      <p:sp>
        <p:nvSpPr>
          <p:cNvPr id="320"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Establishing an Effective Monopoly of Violence: Wars of the Roses"/>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8000"/>
                </a:solidFill>
                <a:uFill>
                  <a:solidFill>
                    <a:srgbClr val="000000"/>
                  </a:solidFill>
                </a:uFill>
                <a:latin typeface="Calibri"/>
                <a:ea typeface="Calibri"/>
                <a:cs typeface="Calibri"/>
                <a:sym typeface="Calibri"/>
              </a:defRPr>
            </a:lvl1pPr>
          </a:lstStyle>
          <a:p>
            <a:pPr/>
            <a:r>
              <a:t>Establishing an Effective Monopoly of Violence: Wars of the Roses</a:t>
            </a:r>
          </a:p>
        </p:txBody>
      </p:sp>
      <p:sp>
        <p:nvSpPr>
          <p:cNvPr id="323" name="Slide taken from Melissa Dell"/>
          <p:cNvSpPr txBox="1"/>
          <p:nvPr/>
        </p:nvSpPr>
        <p:spPr>
          <a:xfrm>
            <a:off x="636497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pic>
        <p:nvPicPr>
          <p:cNvPr id="324" name="Image" descr="Image"/>
          <p:cNvPicPr>
            <a:picLocks noChangeAspect="1"/>
          </p:cNvPicPr>
          <p:nvPr/>
        </p:nvPicPr>
        <p:blipFill>
          <a:blip r:embed="rId2">
            <a:extLst/>
          </a:blip>
          <a:stretch>
            <a:fillRect/>
          </a:stretch>
        </p:blipFill>
        <p:spPr>
          <a:xfrm>
            <a:off x="2601763" y="1270000"/>
            <a:ext cx="6248402" cy="4089400"/>
          </a:xfrm>
          <a:prstGeom prst="rect">
            <a:avLst/>
          </a:prstGeom>
          <a:ln w="12700">
            <a:miter lim="400000"/>
          </a:ln>
        </p:spPr>
      </p:pic>
      <p:sp>
        <p:nvSpPr>
          <p:cNvPr id="325"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Establishing an Effective Monopoly of Violence: Implications of the Treason of the Stanleys"/>
          <p:cNvSpPr txBox="1"/>
          <p:nvPr>
            <p:ph type="title" idx="4294967295"/>
          </p:nvPr>
        </p:nvSpPr>
        <p:spPr>
          <a:xfrm>
            <a:off x="277663" y="-2"/>
            <a:ext cx="8572501" cy="1270003"/>
          </a:xfrm>
          <a:prstGeom prst="rect">
            <a:avLst/>
          </a:prstGeom>
        </p:spPr>
        <p:txBody>
          <a:bodyPr lIns="45718" tIns="45718" rIns="45718" bIns="45718"/>
          <a:lstStyle>
            <a:lvl1pPr defTabSz="219454">
              <a:defRPr sz="2800">
                <a:solidFill>
                  <a:srgbClr val="008000"/>
                </a:solidFill>
                <a:uFill>
                  <a:solidFill>
                    <a:srgbClr val="000000"/>
                  </a:solidFill>
                </a:uFill>
                <a:latin typeface="Calibri"/>
                <a:ea typeface="Calibri"/>
                <a:cs typeface="Calibri"/>
                <a:sym typeface="Calibri"/>
              </a:defRPr>
            </a:lvl1pPr>
          </a:lstStyle>
          <a:p>
            <a:pPr/>
            <a:r>
              <a:t>Establishing an Effective Monopoly of Violence: Implications of the Treason of the Stanleys</a:t>
            </a:r>
          </a:p>
        </p:txBody>
      </p:sp>
      <p:sp>
        <p:nvSpPr>
          <p:cNvPr id="328" name="Slide taken from Melissa Dell"/>
          <p:cNvSpPr txBox="1"/>
          <p:nvPr/>
        </p:nvSpPr>
        <p:spPr>
          <a:xfrm>
            <a:off x="636497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pic>
        <p:nvPicPr>
          <p:cNvPr id="329" name="Image" descr="Image"/>
          <p:cNvPicPr>
            <a:picLocks noChangeAspect="1"/>
          </p:cNvPicPr>
          <p:nvPr/>
        </p:nvPicPr>
        <p:blipFill>
          <a:blip r:embed="rId2">
            <a:extLst/>
          </a:blip>
          <a:stretch>
            <a:fillRect/>
          </a:stretch>
        </p:blipFill>
        <p:spPr>
          <a:xfrm>
            <a:off x="2887695" y="1270000"/>
            <a:ext cx="5962470" cy="5217160"/>
          </a:xfrm>
          <a:prstGeom prst="rect">
            <a:avLst/>
          </a:prstGeom>
          <a:ln w="12700">
            <a:miter lim="400000"/>
          </a:ln>
        </p:spPr>
      </p:pic>
      <p:sp>
        <p:nvSpPr>
          <p:cNvPr id="330"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Marcher Lords: Warwick the Kingmaker"/>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8000"/>
                </a:solidFill>
                <a:uFill>
                  <a:solidFill>
                    <a:srgbClr val="000000"/>
                  </a:solidFill>
                </a:uFill>
                <a:latin typeface="Calibri"/>
                <a:ea typeface="Calibri"/>
                <a:cs typeface="Calibri"/>
                <a:sym typeface="Calibri"/>
              </a:defRPr>
            </a:lvl1pPr>
          </a:lstStyle>
          <a:p>
            <a:pPr/>
            <a:r>
              <a:t>Marcher Lords: Warwick the Kingmaker</a:t>
            </a:r>
          </a:p>
        </p:txBody>
      </p:sp>
      <p:sp>
        <p:nvSpPr>
          <p:cNvPr id="333"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
        <p:nvSpPr>
          <p:cNvPr id="334"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4904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defRPr b="1" sz="3600">
                <a:latin typeface="+mj-lt"/>
                <a:ea typeface="+mj-ea"/>
                <a:cs typeface="+mj-cs"/>
                <a:sym typeface="Helvetica"/>
              </a:defRPr>
            </a:pPr>
            <a:r>
              <a:t>Adam Smith</a:t>
            </a:r>
            <a:r>
              <a:rPr>
                <a:latin typeface="Times New Roman"/>
                <a:ea typeface="Times New Roman"/>
                <a:cs typeface="Times New Roman"/>
                <a:sym typeface="Times New Roman"/>
              </a:rPr>
              <a:t>: “</a:t>
            </a:r>
            <a:r>
              <a:rPr b="0">
                <a:latin typeface="Times New Roman"/>
                <a:ea typeface="Times New Roman"/>
                <a:cs typeface="Times New Roman"/>
                <a:sym typeface="Times New Roman"/>
              </a:rP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Jeremiah Dittmar (2011): The Printing Press as an Agent of Change… II"/>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Jeremiah Dittmar (2011): The Printing Press as an Agent of Change… II</a:t>
            </a:r>
          </a:p>
        </p:txBody>
      </p:sp>
      <p:sp>
        <p:nvSpPr>
          <p:cNvPr id="337"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8"/>
          </a:xfrm>
          <a:prstGeom prst="rect">
            <a:avLst/>
          </a:prstGeom>
        </p:spPr>
        <p:txBody>
          <a:bodyPr lIns="45718" tIns="45718" rIns="45718" bIns="45718" anchor="t"/>
          <a:lstStyle/>
          <a:p>
            <a:pPr marL="195451" indent="-195451" defTabSz="260604">
              <a:spcBef>
                <a:spcPts val="400"/>
              </a:spcBef>
              <a:buSzPct val="100000"/>
              <a:buFont typeface="Arial"/>
              <a:defRPr sz="1800">
                <a:uFill>
                  <a:solidFill>
                    <a:srgbClr val="000000"/>
                  </a:solidFill>
                </a:uFill>
                <a:latin typeface="Calibri"/>
                <a:ea typeface="Calibri"/>
                <a:cs typeface="Calibri"/>
                <a:sym typeface="Calibri"/>
              </a:defRPr>
            </a:pPr>
            <a:r>
              <a:t>Dittmar’s Test: Compare (especially over the period 1500– 1600) population growth of cities that did and did not adopt the printing press before 1500.</a:t>
            </a:r>
          </a:p>
          <a:p>
            <a:pPr marL="195451" indent="-195451" defTabSz="260604">
              <a:spcBef>
                <a:spcPts val="400"/>
              </a:spcBef>
              <a:buSzPct val="100000"/>
              <a:buFont typeface="Arial"/>
              <a:defRPr sz="1800">
                <a:uFill>
                  <a:solidFill>
                    <a:srgbClr val="000000"/>
                  </a:solidFill>
                </a:uFill>
                <a:latin typeface="Calibri"/>
                <a:ea typeface="Calibri"/>
                <a:cs typeface="Calibri"/>
                <a:sym typeface="Calibri"/>
              </a:defRPr>
            </a:pPr>
            <a:r>
              <a:t>Why are DIttmar’s IV estimates so big? 0.6 per century—a near doubling—as opposed to 0.2?</a:t>
            </a:r>
          </a:p>
        </p:txBody>
      </p:sp>
      <p:pic>
        <p:nvPicPr>
          <p:cNvPr id="338" name="delong_typepad_com_rr-earlymoderngrowth_pdf.png" descr="delong_typepad_com_rr-earlymoderngrowth_pdf.png"/>
          <p:cNvPicPr>
            <a:picLocks noChangeAspect="1"/>
          </p:cNvPicPr>
          <p:nvPr/>
        </p:nvPicPr>
        <p:blipFill>
          <a:blip r:embed="rId2">
            <a:extLst/>
          </a:blip>
          <a:stretch>
            <a:fillRect/>
          </a:stretch>
        </p:blipFill>
        <p:spPr>
          <a:xfrm>
            <a:off x="4566251" y="2723313"/>
            <a:ext cx="4120549" cy="3935754"/>
          </a:xfrm>
          <a:prstGeom prst="rect">
            <a:avLst/>
          </a:prstGeom>
          <a:ln w="12700">
            <a:miter lim="400000"/>
          </a:ln>
        </p:spPr>
      </p:pic>
      <p:pic>
        <p:nvPicPr>
          <p:cNvPr id="339" name="delong_typepad_com_rr-earlymoderngrowth_pdf.png" descr="delong_typepad_com_rr-earlymoderngrowth_pdf.png"/>
          <p:cNvPicPr>
            <a:picLocks noChangeAspect="1"/>
          </p:cNvPicPr>
          <p:nvPr/>
        </p:nvPicPr>
        <p:blipFill>
          <a:blip r:embed="rId3">
            <a:extLst/>
          </a:blip>
          <a:stretch>
            <a:fillRect/>
          </a:stretch>
        </p:blipFill>
        <p:spPr>
          <a:xfrm>
            <a:off x="457200" y="2723313"/>
            <a:ext cx="4120549" cy="3935756"/>
          </a:xfrm>
          <a:prstGeom prst="rect">
            <a:avLst/>
          </a:prstGeom>
          <a:ln w="12700">
            <a:miter lim="400000"/>
          </a:ln>
        </p:spPr>
      </p:pic>
      <p:sp>
        <p:nvSpPr>
          <p:cNvPr id="340"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DeLong and Shleifer I"/>
          <p:cNvSpPr txBox="1"/>
          <p:nvPr>
            <p:ph type="title" idx="4294967295"/>
          </p:nvPr>
        </p:nvSpPr>
        <p:spPr>
          <a:xfrm>
            <a:off x="457200" y="274637"/>
            <a:ext cx="8229600" cy="1143001"/>
          </a:xfrm>
          <a:prstGeom prst="rect">
            <a:avLst/>
          </a:prstGeom>
        </p:spPr>
        <p:txBody>
          <a:bodyPr lIns="45718" tIns="45718" rIns="45718" bIns="45718"/>
          <a:lstStyle>
            <a:lvl1pPr defTabSz="457200">
              <a:defRPr sz="4400">
                <a:solidFill>
                  <a:srgbClr val="000000"/>
                </a:solidFill>
                <a:uFill>
                  <a:solidFill>
                    <a:srgbClr val="000000"/>
                  </a:solidFill>
                </a:uFill>
                <a:latin typeface="Calibri"/>
                <a:ea typeface="Calibri"/>
                <a:cs typeface="Calibri"/>
                <a:sym typeface="Calibri"/>
              </a:defRPr>
            </a:lvl1pPr>
          </a:lstStyle>
          <a:p>
            <a:pPr/>
            <a:r>
              <a:t>DeLong and Shleifer I</a:t>
            </a:r>
          </a:p>
        </p:txBody>
      </p:sp>
      <p:sp>
        <p:nvSpPr>
          <p:cNvPr id="343" name="It’s a big deal…"/>
          <p:cNvSpPr txBox="1"/>
          <p:nvPr>
            <p:ph type="body" sz="quarter" idx="4294967295"/>
          </p:nvPr>
        </p:nvSpPr>
        <p:spPr>
          <a:xfrm>
            <a:off x="457200" y="1417637"/>
            <a:ext cx="8229600" cy="564781"/>
          </a:xfrm>
          <a:prstGeom prst="rect">
            <a:avLst/>
          </a:prstGeom>
        </p:spPr>
        <p:txBody>
          <a:bodyPr lIns="45718" tIns="45718" rIns="45718" bIns="45718" anchor="t"/>
          <a:lstStyle>
            <a:lvl1pPr marL="329184" indent="-329184" defTabSz="438911">
              <a:spcBef>
                <a:spcPts val="700"/>
              </a:spcBef>
              <a:buSzPct val="100000"/>
              <a:buFont typeface="Arial"/>
              <a:defRPr sz="3000">
                <a:uFill>
                  <a:solidFill>
                    <a:srgbClr val="000000"/>
                  </a:solidFill>
                </a:uFill>
                <a:latin typeface="Calibri"/>
                <a:ea typeface="Calibri"/>
                <a:cs typeface="Calibri"/>
                <a:sym typeface="Calibri"/>
              </a:defRPr>
            </a:lvl1pPr>
          </a:lstStyle>
          <a:p>
            <a:pPr/>
            <a:r>
              <a:t>It’s a big deal…</a:t>
            </a:r>
          </a:p>
        </p:txBody>
      </p:sp>
      <p:pic>
        <p:nvPicPr>
          <p:cNvPr id="344" name="www_jstor_org_stable_pdf_725804_pdf_acceptTC_true.png" descr="www_jstor_org_stable_pdf_725804_pdf_acceptTC_true.png"/>
          <p:cNvPicPr>
            <a:picLocks noChangeAspect="1"/>
          </p:cNvPicPr>
          <p:nvPr/>
        </p:nvPicPr>
        <p:blipFill>
          <a:blip r:embed="rId2">
            <a:extLst/>
          </a:blip>
          <a:stretch>
            <a:fillRect/>
          </a:stretch>
        </p:blipFill>
        <p:spPr>
          <a:xfrm>
            <a:off x="457200" y="2102717"/>
            <a:ext cx="8229600" cy="4252573"/>
          </a:xfrm>
          <a:prstGeom prst="rect">
            <a:avLst/>
          </a:prstGeom>
          <a:ln w="12700">
            <a:miter lim="400000"/>
          </a:ln>
        </p:spPr>
      </p:pic>
      <p:sp>
        <p:nvSpPr>
          <p:cNvPr id="345"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DeLong and Shleifer III"/>
          <p:cNvSpPr txBox="1"/>
          <p:nvPr>
            <p:ph type="title" idx="4294967295"/>
          </p:nvPr>
        </p:nvSpPr>
        <p:spPr>
          <a:xfrm>
            <a:off x="457200" y="274637"/>
            <a:ext cx="8229600" cy="1143001"/>
          </a:xfrm>
          <a:prstGeom prst="rect">
            <a:avLst/>
          </a:prstGeom>
        </p:spPr>
        <p:txBody>
          <a:bodyPr lIns="45718" tIns="45718" rIns="45718" bIns="45718"/>
          <a:lstStyle>
            <a:lvl1pPr defTabSz="457200">
              <a:defRPr sz="4400">
                <a:solidFill>
                  <a:srgbClr val="000000"/>
                </a:solidFill>
                <a:uFill>
                  <a:solidFill>
                    <a:srgbClr val="000000"/>
                  </a:solidFill>
                </a:uFill>
                <a:latin typeface="Calibri"/>
                <a:ea typeface="Calibri"/>
                <a:cs typeface="Calibri"/>
                <a:sym typeface="Calibri"/>
              </a:defRPr>
            </a:lvl1pPr>
          </a:lstStyle>
          <a:p>
            <a:pPr/>
            <a:r>
              <a:t>DeLong and Shleifer III</a:t>
            </a:r>
          </a:p>
        </p:txBody>
      </p:sp>
      <p:sp>
        <p:nvSpPr>
          <p:cNvPr id="348" name="Northern Italy in 1500-1650 is “surprising” as absolutist then…"/>
          <p:cNvSpPr txBox="1"/>
          <p:nvPr>
            <p:ph type="body" sz="half" idx="4294967295"/>
          </p:nvPr>
        </p:nvSpPr>
        <p:spPr>
          <a:xfrm>
            <a:off x="457200" y="1417636"/>
            <a:ext cx="2596766" cy="5024408"/>
          </a:xfrm>
          <a:prstGeom prst="rect">
            <a:avLst/>
          </a:prstGeom>
        </p:spPr>
        <p:txBody>
          <a:bodyPr lIns="45718" tIns="45718" rIns="45718" bIns="45718" anchor="t"/>
          <a:lstStyle/>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Northern Italy in 1500-1650 is “surprising” as absolutist then</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England 1650-1800 is “surprising” as non-absolutist then</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WTF?! with the Italian urban boom 1050-1200</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Econometric problems</a:t>
            </a:r>
          </a:p>
          <a:p>
            <a:pPr lvl="1" marL="440055" indent="-188595" defTabSz="251459">
              <a:spcBef>
                <a:spcPts val="400"/>
              </a:spcBef>
              <a:buSzPct val="100000"/>
              <a:buFont typeface="Arial"/>
              <a:defRPr sz="1700">
                <a:uFill>
                  <a:solidFill>
                    <a:srgbClr val="000000"/>
                  </a:solidFill>
                </a:uFill>
                <a:latin typeface="Calibri"/>
                <a:ea typeface="Calibri"/>
                <a:cs typeface="Calibri"/>
                <a:sym typeface="Calibri"/>
              </a:defRPr>
            </a:pPr>
            <a:r>
              <a:t>Normal distribution—we have only 45 observations, and 30 degrees of freedom…</a:t>
            </a:r>
          </a:p>
          <a:p>
            <a:pPr lvl="1" marL="440055" indent="-188595" defTabSz="251459">
              <a:spcBef>
                <a:spcPts val="400"/>
              </a:spcBef>
              <a:buSzPct val="100000"/>
              <a:buFont typeface="Arial"/>
              <a:defRPr sz="1700">
                <a:uFill>
                  <a:solidFill>
                    <a:srgbClr val="000000"/>
                  </a:solidFill>
                </a:uFill>
                <a:latin typeface="Calibri"/>
                <a:ea typeface="Calibri"/>
                <a:cs typeface="Calibri"/>
                <a:sym typeface="Calibri"/>
              </a:defRPr>
            </a:pPr>
            <a:r>
              <a:t>The file-drawer problem…</a:t>
            </a:r>
          </a:p>
        </p:txBody>
      </p:sp>
      <p:pic>
        <p:nvPicPr>
          <p:cNvPr id="349" name="delong_typepad_com_rr-earlymoderngrowth_pdf.png" descr="delong_typepad_com_rr-earlymoderngrowth_pdf.png"/>
          <p:cNvPicPr>
            <a:picLocks noChangeAspect="1"/>
          </p:cNvPicPr>
          <p:nvPr/>
        </p:nvPicPr>
        <p:blipFill>
          <a:blip r:embed="rId2">
            <a:extLst/>
          </a:blip>
          <a:stretch>
            <a:fillRect/>
          </a:stretch>
        </p:blipFill>
        <p:spPr>
          <a:xfrm>
            <a:off x="3053964" y="1417637"/>
            <a:ext cx="5632836" cy="5024407"/>
          </a:xfrm>
          <a:prstGeom prst="rect">
            <a:avLst/>
          </a:prstGeom>
          <a:ln w="12700">
            <a:miter lim="400000"/>
          </a:ln>
        </p:spPr>
      </p:pic>
      <p:sp>
        <p:nvSpPr>
          <p:cNvPr id="350"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Commercial Society” of the Eighteenth Century…"/>
          <p:cNvSpPr txBox="1"/>
          <p:nvPr>
            <p:ph type="body" sz="half" idx="4294967295"/>
          </p:nvPr>
        </p:nvSpPr>
        <p:spPr>
          <a:xfrm>
            <a:off x="277663" y="1267121"/>
            <a:ext cx="8572501" cy="2089924"/>
          </a:xfrm>
          <a:prstGeom prst="rect">
            <a:avLst/>
          </a:prstGeom>
        </p:spPr>
        <p:txBody>
          <a:bodyPr lIns="45718" tIns="45718" rIns="45718" bIns="45718" anchor="t"/>
          <a:lstStyle/>
          <a:p>
            <a:pPr marL="0" indent="0" defTabSz="370331">
              <a:spcBef>
                <a:spcPts val="0"/>
              </a:spcBef>
              <a:buSzTx/>
              <a:buFont typeface="Arial"/>
              <a:buNone/>
              <a:defRPr b="1" sz="1900">
                <a:uFill>
                  <a:solidFill>
                    <a:srgbClr val="000000"/>
                  </a:solidFill>
                </a:uFill>
                <a:latin typeface="+mj-lt"/>
                <a:ea typeface="+mj-ea"/>
                <a:cs typeface="+mj-cs"/>
                <a:sym typeface="Helvetica"/>
              </a:defRPr>
            </a:pPr>
            <a:r>
              <a:t>“Commercial Society” of the Eighteenth Century</a:t>
            </a:r>
          </a:p>
          <a:p>
            <a:pPr marL="194910"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An extra 1500 years of invention and innovation, yes…</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Scope of control…</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Columbian Exchange…</a:t>
            </a:r>
          </a:p>
          <a:p>
            <a:pPr marL="194910"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But, otherwise, how different from Antonine Rome or Sung China or Abbasid Mesopotamia?</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It did occur in Antonine Rome…</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Temin: no industrial revolution…</a:t>
            </a:r>
          </a:p>
        </p:txBody>
      </p:sp>
      <p:sp>
        <p:nvSpPr>
          <p:cNvPr id="35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
        <p:nvSpPr>
          <p:cNvPr id="354" name="10:35-10:5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10:35-10:50</a:t>
            </a:r>
          </a:p>
        </p:txBody>
      </p:sp>
      <p:pic>
        <p:nvPicPr>
          <p:cNvPr id="355" name="Screen Shot 2020-02-18 at 9.00.59 AM.png" descr="Screen Shot 2020-02-18 at 9.00.59 AM.png"/>
          <p:cNvPicPr>
            <a:picLocks noChangeAspect="1"/>
          </p:cNvPicPr>
          <p:nvPr/>
        </p:nvPicPr>
        <p:blipFill>
          <a:blip r:embed="rId2">
            <a:extLst/>
          </a:blip>
          <a:stretch>
            <a:fillRect/>
          </a:stretch>
        </p:blipFill>
        <p:spPr>
          <a:xfrm>
            <a:off x="765800" y="3357043"/>
            <a:ext cx="6632203" cy="2934809"/>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We Have a Very Keen-Eyed Contemporary Observer:…"/>
          <p:cNvSpPr txBox="1"/>
          <p:nvPr>
            <p:ph type="body" idx="4294967295"/>
          </p:nvPr>
        </p:nvSpPr>
        <p:spPr>
          <a:xfrm>
            <a:off x="277663" y="1270000"/>
            <a:ext cx="8572501" cy="5080000"/>
          </a:xfrm>
          <a:prstGeom prst="rect">
            <a:avLst/>
          </a:prstGeom>
        </p:spPr>
        <p:txBody>
          <a:bodyPr lIns="45718" tIns="45718" rIns="45718" bIns="45718" anchor="t"/>
          <a:lstStyle/>
          <a:p>
            <a:pPr marL="0" indent="0" defTabSz="406908">
              <a:spcBef>
                <a:spcPts val="0"/>
              </a:spcBef>
              <a:buSzTx/>
              <a:buFont typeface="Arial"/>
              <a:buNone/>
              <a:defRPr b="1" sz="2100">
                <a:uFill>
                  <a:solidFill>
                    <a:srgbClr val="000000"/>
                  </a:solidFill>
                </a:uFill>
                <a:latin typeface="+mj-lt"/>
                <a:ea typeface="+mj-ea"/>
                <a:cs typeface="+mj-cs"/>
                <a:sym typeface="Helvetica"/>
              </a:defRPr>
            </a:pPr>
            <a:r>
              <a:t>We Have a Very Keen-Eyed Contemporary Observer:</a:t>
            </a:r>
          </a:p>
          <a:p>
            <a:pPr marL="214162" indent="-214162" defTabSz="406908">
              <a:spcBef>
                <a:spcPts val="0"/>
              </a:spcBef>
              <a:buSzPct val="100000"/>
              <a:defRPr b="1" sz="1700">
                <a:uFill>
                  <a:solidFill>
                    <a:srgbClr val="000000"/>
                  </a:solidFill>
                </a:uFill>
                <a:latin typeface="+mj-lt"/>
                <a:ea typeface="+mj-ea"/>
                <a:cs typeface="+mj-cs"/>
                <a:sym typeface="Helvetica"/>
              </a:defRPr>
            </a:pPr>
            <a:r>
              <a:t>Read: </a:t>
            </a:r>
            <a:r>
              <a:rPr b="0">
                <a:latin typeface="Times New Roman"/>
                <a:ea typeface="Times New Roman"/>
                <a:cs typeface="Times New Roman"/>
                <a:sym typeface="Times New Roman"/>
              </a:rPr>
              <a:t>Christopher Berry (2018): </a:t>
            </a:r>
            <a:r>
              <a:rPr b="0" i="1">
                <a:latin typeface="Times New Roman"/>
                <a:ea typeface="Times New Roman"/>
                <a:cs typeface="Times New Roman"/>
                <a:sym typeface="Times New Roman"/>
              </a:rPr>
              <a:t>Adam Smith: A Very Short Introduction,</a:t>
            </a:r>
            <a:r>
              <a:rPr b="0">
                <a:latin typeface="Times New Roman"/>
                <a:ea typeface="Times New Roman"/>
                <a:cs typeface="Times New Roman"/>
                <a:sym typeface="Times New Roman"/>
              </a:rPr>
              <a:t> chs. 1, 4-6</a:t>
            </a:r>
            <a:r>
              <a:rPr b="0" i="1">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https://delong.typepad.com/files/berry-smith.pdf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214162"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The market economy as a game changer</a:t>
            </a:r>
          </a:p>
          <a:p>
            <a:pPr marL="214162"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Commercial society:</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Hunter, shepherd, agricultural, and commercial stages…</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“It is Smith’s explicit reference to a ‘commercial society’ that is distinctive and Smith here is a pioneer…”</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Agrarian-Age power lies with the owners of land, and government is ‘a combination of the rich to oppress the poor’</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p:txBody>
      </p:sp>
      <p:sp>
        <p:nvSpPr>
          <p:cNvPr id="358" name="Review: Adam Smith"/>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Review: Adam Smith</a:t>
            </a:r>
          </a:p>
        </p:txBody>
      </p:sp>
      <p:sp>
        <p:nvSpPr>
          <p:cNvPr id="359"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Friedrich Engels:…"/>
          <p:cNvSpPr txBox="1"/>
          <p:nvPr>
            <p:ph type="body" idx="4294967295"/>
          </p:nvPr>
        </p:nvSpPr>
        <p:spPr>
          <a:xfrm>
            <a:off x="277663" y="1267121"/>
            <a:ext cx="8572501" cy="5080003"/>
          </a:xfrm>
          <a:prstGeom prst="rect">
            <a:avLst/>
          </a:prstGeom>
        </p:spPr>
        <p:txBody>
          <a:bodyPr lIns="45718" tIns="45718" rIns="45718" bIns="45718" anchor="t"/>
          <a:lstStyle/>
          <a:p>
            <a:pPr marL="0" indent="0" defTabSz="457200">
              <a:spcBef>
                <a:spcPts val="0"/>
              </a:spcBef>
              <a:buSzTx/>
              <a:buFont typeface="Arial"/>
              <a:buNone/>
              <a:defRPr b="1">
                <a:uFill>
                  <a:solidFill>
                    <a:srgbClr val="000000"/>
                  </a:solidFill>
                </a:uFill>
                <a:latin typeface="+mj-lt"/>
                <a:ea typeface="+mj-ea"/>
                <a:cs typeface="+mj-cs"/>
                <a:sym typeface="Helvetica"/>
              </a:defRPr>
            </a:pPr>
            <a:r>
              <a:t>Friedrich Engels:</a:t>
            </a:r>
          </a:p>
          <a:p>
            <a:pPr marL="240631" indent="-240631" defTabSz="457200">
              <a:spcBef>
                <a:spcPts val="0"/>
              </a:spcBef>
              <a:buSzPct val="100000"/>
              <a:defRPr sz="2000">
                <a:uFill>
                  <a:solidFill>
                    <a:srgbClr val="000000"/>
                  </a:solidFill>
                </a:uFill>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defTabSz="457200">
              <a:spcBef>
                <a:spcPts val="0"/>
              </a:spcBef>
              <a:buSzPct val="100000"/>
              <a:defRPr sz="2000">
                <a:uFill>
                  <a:solidFill>
                    <a:srgbClr val="000000"/>
                  </a:solidFill>
                </a:uFill>
                <a:latin typeface="Times New Roman"/>
                <a:ea typeface="Times New Roman"/>
                <a:cs typeface="Times New Roman"/>
                <a:sym typeface="Times New Roman"/>
              </a:defRPr>
            </a:pPr>
            <a:r>
              <a:t>It was in the kings’ and their bureaucracies’ interests—and they were (sometimes) able to make it stick.</a:t>
            </a:r>
          </a:p>
        </p:txBody>
      </p:sp>
      <p:sp>
        <p:nvSpPr>
          <p:cNvPr id="362" name="Why the Emergence of “Commercial Socie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Why the Emergence of “Commercial Society”</a:t>
            </a:r>
          </a:p>
        </p:txBody>
      </p:sp>
      <p:sp>
        <p:nvSpPr>
          <p:cNvPr id="363"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93" name="The long 20th century will in all likelihood be seen in the future as the watershed in human experience:…"/>
          <p:cNvSpPr txBox="1"/>
          <p:nvPr>
            <p:ph type="body" sz="quarter" idx="4294967295"/>
          </p:nvPr>
        </p:nvSpPr>
        <p:spPr>
          <a:xfrm>
            <a:off x="277663" y="1267121"/>
            <a:ext cx="8572501" cy="887214"/>
          </a:xfrm>
          <a:prstGeom prst="rect">
            <a:avLst/>
          </a:prstGeom>
        </p:spPr>
        <p:txBody>
          <a:bodyPr lIns="45718" tIns="45718" rIns="45718" bIns="45718" anchor="t"/>
          <a:lstStyle/>
          <a:p>
            <a:pPr marL="0" indent="0" defTabSz="270341">
              <a:spcBef>
                <a:spcPts val="600"/>
              </a:spcBef>
              <a:buSzTx/>
              <a:buNone/>
              <a:defRPr b="1" sz="1300">
                <a:uFill>
                  <a:solidFill>
                    <a:srgbClr val="000000"/>
                  </a:solidFill>
                </a:uFill>
                <a:latin typeface="+mj-lt"/>
                <a:ea typeface="+mj-ea"/>
                <a:cs typeface="+mj-cs"/>
                <a:sym typeface="Helvetica"/>
              </a:defRPr>
            </a:pPr>
            <a:r>
              <a:t>It’s a Thing for Geezers!</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It’s the flu for them…</a:t>
            </a:r>
          </a:p>
        </p:txBody>
      </p:sp>
      <p:pic>
        <p:nvPicPr>
          <p:cNvPr id="94" name="Image" descr="Image"/>
          <p:cNvPicPr>
            <a:picLocks noChangeAspect="1"/>
          </p:cNvPicPr>
          <p:nvPr/>
        </p:nvPicPr>
        <p:blipFill>
          <a:blip r:embed="rId2">
            <a:extLst/>
          </a:blip>
          <a:stretch>
            <a:fillRect/>
          </a:stretch>
        </p:blipFill>
        <p:spPr>
          <a:xfrm>
            <a:off x="73815" y="2154334"/>
            <a:ext cx="8837049" cy="4391582"/>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Adam Smith, according to Berry:…"/>
          <p:cNvSpPr txBox="1"/>
          <p:nvPr>
            <p:ph type="body" idx="4294967295"/>
          </p:nvPr>
        </p:nvSpPr>
        <p:spPr>
          <a:xfrm>
            <a:off x="277663" y="1267121"/>
            <a:ext cx="8572501" cy="5080003"/>
          </a:xfrm>
          <a:prstGeom prst="rect">
            <a:avLst/>
          </a:prstGeom>
        </p:spPr>
        <p:txBody>
          <a:bodyPr lIns="45718" tIns="45718" rIns="45718" bIns="45718" anchor="t"/>
          <a:lstStyle/>
          <a:p>
            <a:pPr marL="0" indent="0" defTabSz="365759">
              <a:spcBef>
                <a:spcPts val="0"/>
              </a:spcBef>
              <a:buSzTx/>
              <a:buFont typeface="Arial"/>
              <a:buNone/>
              <a:defRPr b="1" sz="1900">
                <a:uFill>
                  <a:solidFill>
                    <a:srgbClr val="000000"/>
                  </a:solidFill>
                </a:uFill>
                <a:latin typeface="+mj-lt"/>
                <a:ea typeface="+mj-ea"/>
                <a:cs typeface="+mj-cs"/>
                <a:sym typeface="Helvetica"/>
              </a:defRPr>
            </a:pPr>
            <a:r>
              <a:t>Adam Smith, according to Berry:</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But it was not brought about with the deliberate aim to further the public good…</a:t>
            </a:r>
          </a:p>
          <a:p>
            <a:pPr lvl="1" marL="4973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It was, rather, an example of unintended consequences.</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This made possible the ‘regular administration of justice’. </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The establishment of that uniformity is crucial</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Without it a commercial society is not possible</a:t>
            </a:r>
          </a:p>
        </p:txBody>
      </p:sp>
      <p:sp>
        <p:nvSpPr>
          <p:cNvPr id="366" name="Why the Emergence of “Commercial Society” 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Why the Emergence of “Commercial Society” II</a:t>
            </a:r>
          </a:p>
        </p:txBody>
      </p:sp>
      <p:sp>
        <p:nvSpPr>
          <p:cNvPr id="367"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Commercial Revolution Prosperity:…"/>
          <p:cNvSpPr txBox="1"/>
          <p:nvPr>
            <p:ph type="body" idx="4294967295"/>
          </p:nvPr>
        </p:nvSpPr>
        <p:spPr>
          <a:xfrm>
            <a:off x="277663" y="1267121"/>
            <a:ext cx="8572501" cy="5080003"/>
          </a:xfrm>
          <a:prstGeom prst="rect">
            <a:avLst/>
          </a:prstGeom>
        </p:spPr>
        <p:txBody>
          <a:bodyPr lIns="45718" tIns="45718" rIns="45718" bIns="45718" anchor="t"/>
          <a:lstStyle/>
          <a:p>
            <a:pPr marL="0" indent="0" defTabSz="224026">
              <a:spcBef>
                <a:spcPts val="0"/>
              </a:spcBef>
              <a:buSzTx/>
              <a:buFont typeface="Arial"/>
              <a:buNone/>
              <a:defRPr b="1" sz="2300">
                <a:uFill>
                  <a:solidFill>
                    <a:srgbClr val="000000"/>
                  </a:solidFill>
                </a:uFill>
                <a:latin typeface="+mj-lt"/>
                <a:ea typeface="+mj-ea"/>
                <a:cs typeface="+mj-cs"/>
                <a:sym typeface="Helvetica"/>
              </a:defRPr>
            </a:pPr>
            <a:r>
              <a:t>Commercial Revolution Prosperity:</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“Universal opulence which extends itself to the lowest ranks of the people…”</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Because of the division of labor…</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Possible only in a well-governed society…</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Division of labor depends on the extent of the market…</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370" name="Once You Have the Preconditions for “Commercial Socie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Once You Have the Preconditions for “Commercial Society”…</a:t>
            </a:r>
          </a:p>
        </p:txBody>
      </p:sp>
      <p:sp>
        <p:nvSpPr>
          <p:cNvPr id="371"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Depends on Universal Principles: Smith according to Berry:…"/>
          <p:cNvSpPr txBox="1"/>
          <p:nvPr>
            <p:ph type="body" idx="4294967295"/>
          </p:nvPr>
        </p:nvSpPr>
        <p:spPr>
          <a:xfrm>
            <a:off x="277663" y="1270000"/>
            <a:ext cx="8572501" cy="5080000"/>
          </a:xfrm>
          <a:prstGeom prst="rect">
            <a:avLst/>
          </a:prstGeom>
        </p:spPr>
        <p:txBody>
          <a:bodyPr lIns="45718" tIns="45718" rIns="45718" bIns="45718" anchor="t"/>
          <a:lstStyle/>
          <a:p>
            <a:pPr marL="0" indent="0" defTabSz="182879">
              <a:spcBef>
                <a:spcPts val="700"/>
              </a:spcBef>
              <a:buSzTx/>
              <a:buFont typeface="Arial"/>
              <a:buNone/>
              <a:defRPr b="1" sz="1900">
                <a:uFill>
                  <a:solidFill>
                    <a:srgbClr val="000000"/>
                  </a:solidFill>
                </a:uFill>
                <a:latin typeface="+mj-lt"/>
                <a:ea typeface="+mj-ea"/>
                <a:cs typeface="+mj-cs"/>
                <a:sym typeface="Helvetica"/>
              </a:defRPr>
            </a:pPr>
            <a:r>
              <a:t>Depends on Universal Principles: Smith according to Berry:</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A ‘science of human nature’.</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self-interested hope of everyone to better their own condition. </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moral principle that everyone is free.</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Individuals are the best judges of their own interests</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outcomes of particular exchanges redound unintentionally to the general benefit.</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‘miserable poverty’ of the savage nations, as depicted in his Introduction, is left behind</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twin blessings of opulence and freedom are experienced.</a:t>
            </a:r>
          </a:p>
        </p:txBody>
      </p:sp>
      <p:pic>
        <p:nvPicPr>
          <p:cNvPr id="374" name="Image" descr="Image"/>
          <p:cNvPicPr>
            <a:picLocks noChangeAspect="1"/>
          </p:cNvPicPr>
          <p:nvPr/>
        </p:nvPicPr>
        <p:blipFill>
          <a:blip r:embed="rId2">
            <a:extLst/>
          </a:blip>
          <a:stretch>
            <a:fillRect/>
          </a:stretch>
        </p:blipFill>
        <p:spPr>
          <a:xfrm>
            <a:off x="277662" y="1269999"/>
            <a:ext cx="6651247" cy="4988436"/>
          </a:xfrm>
          <a:prstGeom prst="rect">
            <a:avLst/>
          </a:prstGeom>
          <a:ln w="12700">
            <a:miter lim="400000"/>
          </a:ln>
        </p:spPr>
      </p:pic>
      <p:sp>
        <p:nvSpPr>
          <p:cNvPr id="375" name="Smith’s “System of Natural Liberty”"/>
          <p:cNvSpPr txBox="1"/>
          <p:nvPr>
            <p:ph type="title" idx="4294967295"/>
          </p:nvPr>
        </p:nvSpPr>
        <p:spPr>
          <a:xfrm>
            <a:off x="277663" y="-2"/>
            <a:ext cx="8572501" cy="1270003"/>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Smith’s “System of Natural Liberty”</a:t>
            </a:r>
          </a:p>
        </p:txBody>
      </p:sp>
      <p:sp>
        <p:nvSpPr>
          <p:cNvPr id="376"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Review: Why Was Pre-Industrial Progress so Slow on Average?"/>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Why Was Pre-Industrial Progress so Slow on Average?</a:t>
            </a:r>
          </a:p>
        </p:txBody>
      </p:sp>
      <p:sp>
        <p:nvSpPr>
          <p:cNvPr id="379" name="Our readings:…"/>
          <p:cNvSpPr txBox="1"/>
          <p:nvPr>
            <p:ph type="body" sz="half" idx="4294967295"/>
          </p:nvPr>
        </p:nvSpPr>
        <p:spPr>
          <a:xfrm>
            <a:off x="277663" y="1270000"/>
            <a:ext cx="4358967" cy="5310441"/>
          </a:xfrm>
          <a:prstGeom prst="rect">
            <a:avLst/>
          </a:prstGeom>
        </p:spPr>
        <p:txBody>
          <a:bodyPr lIns="45718" tIns="45718" rIns="45718" bIns="45718" anchor="t"/>
          <a:lstStyle/>
          <a:p>
            <a:pPr marL="0" indent="0" defTabSz="356615">
              <a:spcBef>
                <a:spcPts val="900"/>
              </a:spcBef>
              <a:buSzTx/>
              <a:buFont typeface="Arial"/>
              <a:buNone/>
              <a:defRPr b="1" sz="1800">
                <a:uFill>
                  <a:solidFill>
                    <a:srgbClr val="000000"/>
                  </a:solidFill>
                </a:uFill>
                <a:latin typeface="+mj-lt"/>
                <a:ea typeface="+mj-ea"/>
                <a:cs typeface="+mj-cs"/>
                <a:sym typeface="Helvetica"/>
              </a:defRPr>
            </a:pPr>
            <a:r>
              <a:t>Our readings:</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380" name="Image" descr="Image"/>
          <p:cNvPicPr>
            <a:picLocks noChangeAspect="1"/>
          </p:cNvPicPr>
          <p:nvPr/>
        </p:nvPicPr>
        <p:blipFill>
          <a:blip r:embed="rId6">
            <a:extLst/>
          </a:blip>
          <a:stretch>
            <a:fillRect/>
          </a:stretch>
        </p:blipFill>
        <p:spPr>
          <a:xfrm>
            <a:off x="4636629" y="1270000"/>
            <a:ext cx="4097500" cy="2258716"/>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Potential Points of View"/>
          <p:cNvSpPr txBox="1"/>
          <p:nvPr>
            <p:ph type="title" idx="4294967295"/>
          </p:nvPr>
        </p:nvSpPr>
        <p:spPr>
          <a:xfrm>
            <a:off x="277663" y="-2"/>
            <a:ext cx="8572501" cy="1270003"/>
          </a:xfrm>
          <a:prstGeom prst="rect">
            <a:avLst/>
          </a:prstGeom>
        </p:spPr>
        <p:txBody>
          <a:bodyPr lIns="45718" tIns="45718" rIns="45718" bIns="45718"/>
          <a:lstStyle>
            <a:lvl1pPr defTabSz="448055">
              <a:defRPr sz="5800">
                <a:solidFill>
                  <a:srgbClr val="000080"/>
                </a:solidFill>
                <a:uFill>
                  <a:solidFill>
                    <a:srgbClr val="000000"/>
                  </a:solidFill>
                </a:uFill>
                <a:latin typeface="Calibri"/>
                <a:ea typeface="Calibri"/>
                <a:cs typeface="Calibri"/>
                <a:sym typeface="Calibri"/>
              </a:defRPr>
            </a:lvl1pPr>
          </a:lstStyle>
          <a:p>
            <a:pPr/>
            <a:r>
              <a:t>Potential Points of View</a:t>
            </a:r>
          </a:p>
        </p:txBody>
      </p:sp>
      <p:sp>
        <p:nvSpPr>
          <p:cNvPr id="383" name="What are the possibilities here?:…"/>
          <p:cNvSpPr txBox="1"/>
          <p:nvPr>
            <p:ph type="body" idx="4294967295"/>
          </p:nvPr>
        </p:nvSpPr>
        <p:spPr>
          <a:xfrm>
            <a:off x="277663" y="1269999"/>
            <a:ext cx="8572501" cy="5346046"/>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What are the possibilities here?: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 there was something wrong. They had the wrong kind of society… (Finley, critiqued by Ober)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Our Four Reading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Our Four Readings</a:t>
            </a:r>
          </a:p>
        </p:txBody>
      </p:sp>
      <p:sp>
        <p:nvSpPr>
          <p:cNvPr id="386" name="What possibilities do they argue for?:…"/>
          <p:cNvSpPr txBox="1"/>
          <p:nvPr>
            <p:ph type="body" idx="4294967295"/>
          </p:nvPr>
        </p:nvSpPr>
        <p:spPr>
          <a:xfrm>
            <a:off x="277663" y="1269999"/>
            <a:ext cx="8572501" cy="5346046"/>
          </a:xfrm>
          <a:prstGeom prst="rect">
            <a:avLst/>
          </a:prstGeom>
        </p:spPr>
        <p:txBody>
          <a:bodyPr lIns="45718" tIns="45718" rIns="45718" bIns="45718" anchor="t"/>
          <a:lstStyle/>
          <a:p>
            <a:pPr marL="0" indent="0" defTabSz="219454">
              <a:spcBef>
                <a:spcPts val="500"/>
              </a:spcBef>
              <a:buSzTx/>
              <a:buFont typeface="Arial"/>
              <a:buNone/>
              <a:defRPr b="1" sz="1100">
                <a:uFill>
                  <a:solidFill>
                    <a:srgbClr val="000000"/>
                  </a:solidFill>
                </a:uFill>
                <a:latin typeface="+mj-lt"/>
                <a:ea typeface="+mj-ea"/>
                <a:cs typeface="+mj-cs"/>
                <a:sym typeface="Helvetica"/>
              </a:defRPr>
            </a:pPr>
            <a:r>
              <a:t>What possibilities do they argue for?:</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Jongman: </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Temin:</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Finley:</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Ober:</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Review: The Fall of Rome"/>
          <p:cNvSpPr txBox="1"/>
          <p:nvPr>
            <p:ph type="title" idx="4294967295"/>
          </p:nvPr>
        </p:nvSpPr>
        <p:spPr>
          <a:xfrm>
            <a:off x="277663" y="-2"/>
            <a:ext cx="8572501" cy="1270003"/>
          </a:xfrm>
          <a:prstGeom prst="rect">
            <a:avLst/>
          </a:prstGeom>
        </p:spPr>
        <p:txBody>
          <a:bodyPr lIns="45718" tIns="45718" rIns="45718" bIns="45718"/>
          <a:lstStyle>
            <a:lvl1pPr defTabSz="416051">
              <a:defRPr sz="5400">
                <a:uFill>
                  <a:solidFill>
                    <a:srgbClr val="000000"/>
                  </a:solidFill>
                </a:uFill>
                <a:latin typeface="Calibri"/>
                <a:ea typeface="Calibri"/>
                <a:cs typeface="Calibri"/>
                <a:sym typeface="Calibri"/>
              </a:defRPr>
            </a:lvl1pPr>
          </a:lstStyle>
          <a:p>
            <a:pPr/>
            <a:r>
              <a:t>Review: The Fall of Rome</a:t>
            </a:r>
          </a:p>
        </p:txBody>
      </p:sp>
      <p:sp>
        <p:nvSpPr>
          <p:cNvPr id="389"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90" name="Economic Zenith, Then Economic Decline, Then Political Decline:…"/>
          <p:cNvSpPr txBox="1"/>
          <p:nvPr>
            <p:ph type="body" sz="half" idx="4294967295"/>
          </p:nvPr>
        </p:nvSpPr>
        <p:spPr>
          <a:xfrm>
            <a:off x="277662" y="1269999"/>
            <a:ext cx="3319078" cy="5217162"/>
          </a:xfrm>
          <a:prstGeom prst="rect">
            <a:avLst/>
          </a:prstGeom>
        </p:spPr>
        <p:txBody>
          <a:bodyPr lIns="45718" tIns="45718" rIns="45718" bIns="45718" anchor="t"/>
          <a:lstStyle/>
          <a:p>
            <a:pPr marL="0" indent="0" defTabSz="219454">
              <a:spcBef>
                <a:spcPts val="500"/>
              </a:spcBef>
              <a:buSzTx/>
              <a:buFont typeface="Arial"/>
              <a:buNone/>
              <a:defRPr b="1" sz="1100">
                <a:uFill>
                  <a:solidFill>
                    <a:srgbClr val="000000"/>
                  </a:solidFill>
                </a:uFill>
                <a:latin typeface="+mj-lt"/>
                <a:ea typeface="+mj-ea"/>
                <a:cs typeface="+mj-cs"/>
                <a:sym typeface="Helvetica"/>
              </a:defRPr>
            </a:pPr>
            <a:r>
              <a:t>Economic Zenith, Then Economic Decline, Then Political Decline:</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But Malthusian crises are supposed to increase living standards, not reduce them: so what is going on?</a:t>
            </a:r>
          </a:p>
        </p:txBody>
      </p:sp>
      <p:pic>
        <p:nvPicPr>
          <p:cNvPr id="391" name="Image" descr="Image"/>
          <p:cNvPicPr>
            <a:picLocks noChangeAspect="1"/>
          </p:cNvPicPr>
          <p:nvPr/>
        </p:nvPicPr>
        <p:blipFill>
          <a:blip r:embed="rId2">
            <a:extLst/>
          </a:blip>
          <a:stretch>
            <a:fillRect/>
          </a:stretch>
        </p:blipFill>
        <p:spPr>
          <a:xfrm>
            <a:off x="3700402" y="1318295"/>
            <a:ext cx="5149763" cy="3475737"/>
          </a:xfrm>
          <a:prstGeom prst="rect">
            <a:avLst/>
          </a:prstGeom>
          <a:ln w="12700">
            <a:miter lim="400000"/>
          </a:ln>
        </p:spPr>
      </p:pic>
      <p:pic>
        <p:nvPicPr>
          <p:cNvPr id="392" name="Image" descr="Image"/>
          <p:cNvPicPr>
            <a:picLocks noChangeAspect="1"/>
          </p:cNvPicPr>
          <p:nvPr/>
        </p:nvPicPr>
        <p:blipFill>
          <a:blip r:embed="rId3">
            <a:extLst/>
          </a:blip>
          <a:stretch>
            <a:fillRect/>
          </a:stretch>
        </p:blipFill>
        <p:spPr>
          <a:xfrm>
            <a:off x="6698636" y="4794031"/>
            <a:ext cx="2279389" cy="1831724"/>
          </a:xfrm>
          <a:prstGeom prst="rect">
            <a:avLst/>
          </a:prstGeom>
          <a:ln w="12700">
            <a:miter lim="400000"/>
          </a:ln>
        </p:spPr>
      </p:pic>
      <p:pic>
        <p:nvPicPr>
          <p:cNvPr id="393" name="Image" descr="Image"/>
          <p:cNvPicPr>
            <a:picLocks noChangeAspect="1"/>
          </p:cNvPicPr>
          <p:nvPr/>
        </p:nvPicPr>
        <p:blipFill>
          <a:blip r:embed="rId4">
            <a:extLst/>
          </a:blip>
          <a:stretch>
            <a:fillRect/>
          </a:stretch>
        </p:blipFill>
        <p:spPr>
          <a:xfrm>
            <a:off x="3385494" y="4794031"/>
            <a:ext cx="3841952" cy="2000507"/>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hree Great Plague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Three Great Plagues</a:t>
            </a:r>
          </a:p>
        </p:txBody>
      </p:sp>
      <p:sp>
        <p:nvSpPr>
          <p:cNvPr id="396" name="But the demands of the empire for revenue and of the upper class for resources remain the same:…"/>
          <p:cNvSpPr txBox="1"/>
          <p:nvPr>
            <p:ph type="body" idx="4294967295"/>
          </p:nvPr>
        </p:nvSpPr>
        <p:spPr>
          <a:xfrm>
            <a:off x="277663" y="1269999"/>
            <a:ext cx="8572501"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But the demands of the empire for revenue and of the upper class for resources remain the same: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Antonine Plague (smallpox?): Antonine ⇒ Severian dynasty</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he Domar Hypothesi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The Domar Hypothesis</a:t>
            </a:r>
          </a:p>
        </p:txBody>
      </p:sp>
      <p:sp>
        <p:nvSpPr>
          <p:cNvPr id="399"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00"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You can have a leisured upper class, or abundant land relative to labor, or free labor, but not all three at once:</a:t>
            </a:r>
          </a:p>
        </p:txBody>
      </p:sp>
      <p:pic>
        <p:nvPicPr>
          <p:cNvPr id="401"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402" name="Image" descr="Image"/>
          <p:cNvPicPr>
            <a:picLocks noChangeAspect="1"/>
          </p:cNvPicPr>
          <p:nvPr/>
        </p:nvPicPr>
        <p:blipFill>
          <a:blip r:embed="rId3">
            <a:extLst/>
          </a:blip>
          <a:stretch>
            <a:fillRect/>
          </a:stretch>
        </p:blipFill>
        <p:spPr>
          <a:xfrm>
            <a:off x="4358282" y="2445985"/>
            <a:ext cx="4072650" cy="2451132"/>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The Later Roman Empire"/>
          <p:cNvSpPr txBox="1"/>
          <p:nvPr>
            <p:ph type="title" idx="4294967295"/>
          </p:nvPr>
        </p:nvSpPr>
        <p:spPr>
          <a:xfrm>
            <a:off x="277663" y="-2"/>
            <a:ext cx="8572501" cy="1270003"/>
          </a:xfrm>
          <a:prstGeom prst="rect">
            <a:avLst/>
          </a:prstGeom>
        </p:spPr>
        <p:txBody>
          <a:bodyPr lIns="45718" tIns="45718" rIns="45718" bIns="45718"/>
          <a:lstStyle>
            <a:lvl1pPr defTabSz="429768">
              <a:defRPr>
                <a:solidFill>
                  <a:srgbClr val="008000"/>
                </a:solidFill>
                <a:uFill>
                  <a:solidFill>
                    <a:srgbClr val="000000"/>
                  </a:solidFill>
                </a:uFill>
                <a:latin typeface="Calibri"/>
                <a:ea typeface="Calibri"/>
                <a:cs typeface="Calibri"/>
                <a:sym typeface="Calibri"/>
              </a:defRPr>
            </a:lvl1pPr>
          </a:lstStyle>
          <a:p>
            <a:pPr/>
            <a:r>
              <a:t>The Later Roman Empire</a:t>
            </a:r>
          </a:p>
        </p:txBody>
      </p:sp>
      <p:sp>
        <p:nvSpPr>
          <p:cNvPr id="405" name="How does it compare to the expanding Roman Republic?…"/>
          <p:cNvSpPr txBox="1"/>
          <p:nvPr>
            <p:ph type="body" idx="4294967295"/>
          </p:nvPr>
        </p:nvSpPr>
        <p:spPr>
          <a:xfrm>
            <a:off x="277663" y="1269999"/>
            <a:ext cx="8572501"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How does it compare to the expanding Roman Republic?</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Militarism</a:t>
            </a:r>
            <a:r>
              <a:rPr b="0"/>
              <a:t>: in striking contrast to earlier days, a successful general is a threat to the emperor. Eighteen emperors in 35 years between Philip the Arab and Diocletian</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Mobilization:</a:t>
            </a:r>
            <a:r>
              <a:rPr b="0"/>
              <a:t> In order to extract resources from a smaller population, the people must be disarmed rather than mobilized.</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Distribution:</a:t>
            </a:r>
            <a:r>
              <a:rPr b="0"/>
              <a:t> The smaller pool of benefits needs to be hoarded for those with connections, not shared.</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97"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98"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Dell’s Summary of Acemoglu and Robinson on the Rise and Fall of Rome II"/>
          <p:cNvSpPr txBox="1"/>
          <p:nvPr>
            <p:ph type="title" idx="4294967295"/>
          </p:nvPr>
        </p:nvSpPr>
        <p:spPr>
          <a:xfrm>
            <a:off x="277663" y="-2"/>
            <a:ext cx="8572501" cy="1270003"/>
          </a:xfrm>
          <a:prstGeom prst="rect">
            <a:avLst/>
          </a:prstGeom>
        </p:spPr>
        <p:txBody>
          <a:bodyPr lIns="45718" tIns="45718" rIns="45718" bIns="45718"/>
          <a:lstStyle>
            <a:lvl1pPr defTabSz="260604">
              <a:defRPr sz="3400">
                <a:solidFill>
                  <a:srgbClr val="008000"/>
                </a:solidFill>
                <a:uFill>
                  <a:solidFill>
                    <a:srgbClr val="000000"/>
                  </a:solidFill>
                </a:uFill>
                <a:latin typeface="Calibri"/>
                <a:ea typeface="Calibri"/>
                <a:cs typeface="Calibri"/>
                <a:sym typeface="Calibri"/>
              </a:defRPr>
            </a:lvl1pPr>
          </a:lstStyle>
          <a:p>
            <a:pPr/>
            <a:r>
              <a:t>Dell’s Summary of Acemoglu and Robinson on the Rise and Fall of Rome II</a:t>
            </a:r>
          </a:p>
        </p:txBody>
      </p:sp>
      <p:sp>
        <p:nvSpPr>
          <p:cNvPr id="408"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09" name="For the Roman Empire, the collapse of Roman authority was pronounced, particularly in the West:…"/>
          <p:cNvSpPr txBox="1"/>
          <p:nvPr>
            <p:ph type="body" idx="4294967295"/>
          </p:nvPr>
        </p:nvSpPr>
        <p:spPr>
          <a:xfrm>
            <a:off x="277663" y="1269999"/>
            <a:ext cx="8572501" cy="5217162"/>
          </a:xfrm>
          <a:prstGeom prst="rect">
            <a:avLst/>
          </a:prstGeom>
        </p:spPr>
        <p:txBody>
          <a:bodyPr lIns="45718" tIns="45718" rIns="45718" bIns="45718" anchor="t"/>
          <a:lstStyle/>
          <a:p>
            <a:pPr marL="0" indent="0" defTabSz="406908">
              <a:spcBef>
                <a:spcPts val="1000"/>
              </a:spcBef>
              <a:buSzTx/>
              <a:buFont typeface="Arial"/>
              <a:buNone/>
              <a:defRPr b="1" sz="2100">
                <a:uFill>
                  <a:solidFill>
                    <a:srgbClr val="000000"/>
                  </a:solidFill>
                </a:uFill>
                <a:latin typeface="+mj-lt"/>
                <a:ea typeface="+mj-ea"/>
                <a:cs typeface="+mj-cs"/>
                <a:sym typeface="Helvetica"/>
              </a:defRPr>
            </a:pPr>
            <a:r>
              <a:t>For the Roman Empire, the collapse of Roman authority was pronounced, particularly in the West:</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Money vanished from circulation.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The roads were overgrown with weeds.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Roofs were made of branches, not tiles.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Review: Republic to Empire"/>
          <p:cNvSpPr txBox="1"/>
          <p:nvPr>
            <p:ph type="title" idx="4294967295"/>
          </p:nvPr>
        </p:nvSpPr>
        <p:spPr>
          <a:xfrm>
            <a:off x="277663" y="-2"/>
            <a:ext cx="8572501" cy="1270003"/>
          </a:xfrm>
          <a:prstGeom prst="rect">
            <a:avLst/>
          </a:prstGeom>
        </p:spPr>
        <p:txBody>
          <a:bodyPr lIns="45718" tIns="45718" rIns="45718" bIns="45718"/>
          <a:lstStyle>
            <a:lvl1pPr defTabSz="384047">
              <a:defRPr sz="5000">
                <a:solidFill>
                  <a:srgbClr val="008000"/>
                </a:solidFill>
                <a:uFill>
                  <a:solidFill>
                    <a:srgbClr val="000000"/>
                  </a:solidFill>
                </a:uFill>
                <a:latin typeface="Calibri"/>
                <a:ea typeface="Calibri"/>
                <a:cs typeface="Calibri"/>
                <a:sym typeface="Calibri"/>
              </a:defRPr>
            </a:lvl1pPr>
          </a:lstStyle>
          <a:p>
            <a:pPr/>
            <a:r>
              <a:t>Review: Republic to Empire</a:t>
            </a:r>
          </a:p>
        </p:txBody>
      </p:sp>
      <p:sp>
        <p:nvSpPr>
          <p:cNvPr id="412"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13" name="Political transition:…"/>
          <p:cNvSpPr txBox="1"/>
          <p:nvPr>
            <p:ph type="body" idx="4294967295"/>
          </p:nvPr>
        </p:nvSpPr>
        <p:spPr>
          <a:xfrm>
            <a:off x="277663" y="1269999"/>
            <a:ext cx="8572501" cy="5217162"/>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mj-lt"/>
                <a:ea typeface="+mj-ea"/>
                <a:cs typeface="+mj-cs"/>
                <a:sym typeface="Helvetica"/>
              </a:defRPr>
            </a:pPr>
            <a:r>
              <a:t>Political transition:</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 expansion of Rome’s conquests created inequality and increasing political instability.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There were calls for the redistribution of land and power.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First the </a:t>
            </a:r>
            <a:r>
              <a:rPr i="1"/>
              <a:t>principate</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Then the </a:t>
            </a:r>
            <a:r>
              <a:rPr i="1"/>
              <a:t>dominate</a:t>
            </a:r>
            <a:endParaRPr i="1"/>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Augustus reformed the army, removing it as a bastion of plebeian power.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His successor Tiberius stripped the assemblies of powers and gave them to the senate—and then neutered the senate</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A semi-hereditary monarchy replaced the Republic:</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“May good success attend the Roman senate and people and myself. I hereby adopt as my son Marcus Ulpius Nerva Traianus…”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Always Scribble, Scribble, Scribble! Eh! Mr. Gibbon?"/>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Always Scribble, Scribble, Scribble! Eh! Mr. Gibbon?</a:t>
            </a:r>
          </a:p>
        </p:txBody>
      </p:sp>
      <p:sp>
        <p:nvSpPr>
          <p:cNvPr id="416" name="Beste, Memorials:…"/>
          <p:cNvSpPr txBox="1"/>
          <p:nvPr>
            <p:ph type="body" idx="4294967295"/>
          </p:nvPr>
        </p:nvSpPr>
        <p:spPr>
          <a:xfrm>
            <a:off x="277663" y="1269999"/>
            <a:ext cx="8572501"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Beste, </a:t>
            </a:r>
            <a:r>
              <a:rPr i="1"/>
              <a:t>Memorials: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Always Scribble, Scribble, Scribble! Eh! Mr. Gibbon?"/>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Always Scribble, Scribble, Scribble! Eh! Mr. Gibbon?</a:t>
            </a:r>
          </a:p>
        </p:txBody>
      </p:sp>
      <p:sp>
        <p:nvSpPr>
          <p:cNvPr id="419" name="Five Good Emperors: Nerva-Trajan-Hadrian-Antonius Pius-Marcus Aurelius:…"/>
          <p:cNvSpPr txBox="1"/>
          <p:nvPr>
            <p:ph type="body" idx="4294967295"/>
          </p:nvPr>
        </p:nvSpPr>
        <p:spPr>
          <a:xfrm>
            <a:off x="277663" y="1269999"/>
            <a:ext cx="8572501" cy="5217162"/>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mj-lt"/>
                <a:ea typeface="+mj-ea"/>
                <a:cs typeface="+mj-cs"/>
                <a:sym typeface="Helvetica"/>
              </a:defRPr>
            </a:pPr>
            <a:r>
              <a:t>Five Good Emperors: Nerva-Trajan-Hadrian-Antonius Pius-Marcus Aurelius: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vast extent of the Roman empire was governed by absolute power, under the guidance of virtue and wisdom.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 labors of these monarchs were overpaid by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immense reward that inseparably waited on their success;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by the honest pride of virtue, and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Aelius Aristide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Aelius Aristides</a:t>
            </a:r>
          </a:p>
        </p:txBody>
      </p:sp>
      <p:sp>
        <p:nvSpPr>
          <p:cNvPr id="422" name="The Roman Oration:…"/>
          <p:cNvSpPr txBox="1"/>
          <p:nvPr>
            <p:ph type="body" idx="4294967295"/>
          </p:nvPr>
        </p:nvSpPr>
        <p:spPr>
          <a:xfrm>
            <a:off x="277663" y="1269999"/>
            <a:ext cx="8572501" cy="5217162"/>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j-lt"/>
                <a:ea typeface="+mj-ea"/>
                <a:cs typeface="+mj-cs"/>
                <a:sym typeface="Helvetica"/>
              </a:defRPr>
            </a:pPr>
            <a:r>
              <a:t>The Roman Oration: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Review: The Rise of Rome"/>
          <p:cNvSpPr txBox="1"/>
          <p:nvPr>
            <p:ph type="title" idx="4294967295"/>
          </p:nvPr>
        </p:nvSpPr>
        <p:spPr>
          <a:xfrm>
            <a:off x="277663" y="-2"/>
            <a:ext cx="8572501" cy="1270003"/>
          </a:xfrm>
          <a:prstGeom prst="rect">
            <a:avLst/>
          </a:prstGeom>
        </p:spPr>
        <p:txBody>
          <a:bodyPr lIns="45718" tIns="45718" rIns="45718" bIns="45718"/>
          <a:lstStyle>
            <a:lvl1pPr defTabSz="406908">
              <a:defRPr sz="5300">
                <a:solidFill>
                  <a:srgbClr val="008000"/>
                </a:solidFill>
                <a:uFill>
                  <a:solidFill>
                    <a:srgbClr val="000000"/>
                  </a:solidFill>
                </a:uFill>
                <a:latin typeface="Calibri"/>
                <a:ea typeface="Calibri"/>
                <a:cs typeface="Calibri"/>
                <a:sym typeface="Calibri"/>
              </a:defRPr>
            </a:lvl1pPr>
          </a:lstStyle>
          <a:p>
            <a:pPr/>
            <a:r>
              <a:t>Review: The Rise of Rome</a:t>
            </a:r>
          </a:p>
        </p:txBody>
      </p:sp>
      <p:sp>
        <p:nvSpPr>
          <p:cNvPr id="425"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26" name="Roman Institutions are key to the rise of Rome:…"/>
          <p:cNvSpPr txBox="1"/>
          <p:nvPr>
            <p:ph type="body" sz="half" idx="4294967295"/>
          </p:nvPr>
        </p:nvSpPr>
        <p:spPr>
          <a:xfrm>
            <a:off x="277662" y="1269999"/>
            <a:ext cx="4020275" cy="5217162"/>
          </a:xfrm>
          <a:prstGeom prst="rect">
            <a:avLst/>
          </a:prstGeom>
        </p:spPr>
        <p:txBody>
          <a:bodyPr lIns="45718" tIns="45718" rIns="45718" bIns="45718" anchor="t"/>
          <a:lstStyle/>
          <a:p>
            <a:pPr marL="0" indent="0" defTabSz="256031">
              <a:spcBef>
                <a:spcPts val="600"/>
              </a:spcBef>
              <a:buSzTx/>
              <a:buFont typeface="Arial"/>
              <a:buNone/>
              <a:defRPr b="1" sz="1300">
                <a:uFill>
                  <a:solidFill>
                    <a:srgbClr val="000000"/>
                  </a:solidFill>
                </a:uFill>
                <a:latin typeface="+mj-lt"/>
                <a:ea typeface="+mj-ea"/>
                <a:cs typeface="+mj-cs"/>
                <a:sym typeface="Helvetica"/>
              </a:defRPr>
            </a:pPr>
            <a:r>
              <a:t>Roman Institutions are key to the rise of Rome:</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 state was run by elected officials:</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Two consuls who had the job for one year</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Other magistrates: praetors, aediles, proconsuls </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Tribunes. </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Offices were elected, annual, and held by multiple people at the same time</a:t>
            </a:r>
          </a:p>
          <a:p>
            <a:pPr lvl="2" marL="561472"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Then some plebeian families become equally elite…</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 </a:t>
            </a:r>
            <a:r>
              <a:rPr i="1"/>
              <a:t>nobiles</a:t>
            </a:r>
          </a:p>
        </p:txBody>
      </p:sp>
      <p:sp>
        <p:nvSpPr>
          <p:cNvPr id="427" name="Roman assemblies:…"/>
          <p:cNvSpPr txBox="1"/>
          <p:nvPr/>
        </p:nvSpPr>
        <p:spPr>
          <a:xfrm>
            <a:off x="4829890" y="1270000"/>
            <a:ext cx="4020275"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88036">
              <a:spcBef>
                <a:spcPts val="700"/>
              </a:spcBef>
              <a:defRPr b="1" sz="1500">
                <a:latin typeface="+mj-lt"/>
                <a:ea typeface="+mj-ea"/>
                <a:cs typeface="+mj-cs"/>
                <a:sym typeface="Helvetica"/>
              </a:defRPr>
            </a:pPr>
            <a:r>
              <a:t>Roman assemblies:</a:t>
            </a:r>
          </a:p>
          <a:p>
            <a:pPr marL="151596" indent="-151596" defTabSz="288036">
              <a:spcBef>
                <a:spcPts val="700"/>
              </a:spcBef>
              <a:buSzPct val="100000"/>
              <a:buChar char="•"/>
              <a:defRPr sz="1500">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6" indent="-151596" defTabSz="288036">
              <a:spcBef>
                <a:spcPts val="700"/>
              </a:spcBef>
              <a:buSzPct val="100000"/>
              <a:buChar char="•"/>
              <a:defRPr sz="1500">
                <a:latin typeface="Times New Roman"/>
                <a:ea typeface="Times New Roman"/>
                <a:cs typeface="Times New Roman"/>
                <a:sym typeface="Times New Roman"/>
              </a:defRPr>
            </a:pPr>
            <a:r>
              <a:t>Tribal: After 241 BC, 35 tribes on the basis of geographical location </a:t>
            </a:r>
          </a:p>
          <a:p>
            <a:pPr marL="151596" indent="-151596" defTabSz="288036">
              <a:spcBef>
                <a:spcPts val="700"/>
              </a:spcBef>
              <a:buSzPct val="100000"/>
              <a:buChar char="•"/>
              <a:defRPr sz="1500">
                <a:latin typeface="Times New Roman"/>
                <a:ea typeface="Times New Roman"/>
                <a:cs typeface="Times New Roman"/>
                <a:sym typeface="Times New Roman"/>
              </a:defRPr>
            </a:pPr>
            <a:r>
              <a:t>Plebeian: Non-patricians, run by Tribunes</a:t>
            </a:r>
          </a:p>
          <a:p>
            <a:pPr marL="151596" indent="-151596" defTabSz="288036">
              <a:spcBef>
                <a:spcPts val="700"/>
              </a:spcBef>
              <a:buSzPct val="100000"/>
              <a:buChar char="•"/>
              <a:defRPr sz="1500">
                <a:latin typeface="Times New Roman"/>
                <a:ea typeface="Times New Roman"/>
                <a:cs typeface="Times New Roman"/>
                <a:sym typeface="Times New Roman"/>
              </a:defRPr>
            </a:pPr>
            <a:r>
              <a:t>Senate</a:t>
            </a:r>
          </a:p>
          <a:p>
            <a:pPr defTabSz="288036">
              <a:spcBef>
                <a:spcPts val="700"/>
              </a:spcBef>
              <a:defRPr sz="1500">
                <a:latin typeface="Times New Roman"/>
                <a:ea typeface="Times New Roman"/>
                <a:cs typeface="Times New Roman"/>
                <a:sym typeface="Times New Roman"/>
              </a:defRPr>
            </a:pPr>
          </a:p>
          <a:p>
            <a:pPr defTabSz="288036">
              <a:spcBef>
                <a:spcPts val="700"/>
              </a:spcBef>
              <a:defRPr b="1" sz="1500">
                <a:latin typeface="+mj-lt"/>
                <a:ea typeface="+mj-ea"/>
                <a:cs typeface="+mj-cs"/>
                <a:sym typeface="Helvetica"/>
              </a:defRPr>
            </a:pPr>
            <a:r>
              <a:t>Roman institutions:</a:t>
            </a:r>
          </a:p>
          <a:p>
            <a:pPr marL="151596" indent="-151596" defTabSz="288036">
              <a:spcBef>
                <a:spcPts val="700"/>
              </a:spcBef>
              <a:buSzPct val="100000"/>
              <a:buChar char="•"/>
              <a:defRPr sz="1500">
                <a:latin typeface="Times New Roman"/>
                <a:ea typeface="Times New Roman"/>
                <a:cs typeface="Times New Roman"/>
                <a:sym typeface="Times New Roman"/>
              </a:defRPr>
            </a:pPr>
            <a:r>
              <a:t>Legions</a:t>
            </a:r>
          </a:p>
          <a:p>
            <a:pPr lvl="1" marL="391626" indent="-151596" defTabSz="288036">
              <a:spcBef>
                <a:spcPts val="700"/>
              </a:spcBef>
              <a:buSzPct val="100000"/>
              <a:buChar char="•"/>
              <a:defRPr sz="1500">
                <a:latin typeface="Times New Roman"/>
                <a:ea typeface="Times New Roman"/>
                <a:cs typeface="Times New Roman"/>
                <a:sym typeface="Times New Roman"/>
              </a:defRPr>
            </a:pPr>
            <a:r>
              <a:t>Phalanx</a:t>
            </a:r>
          </a:p>
          <a:p>
            <a:pPr lvl="1" marL="391626" indent="-151596" defTabSz="288036">
              <a:spcBef>
                <a:spcPts val="700"/>
              </a:spcBef>
              <a:buSzPct val="100000"/>
              <a:buChar char="•"/>
              <a:defRPr sz="1500">
                <a:latin typeface="Times New Roman"/>
                <a:ea typeface="Times New Roman"/>
                <a:cs typeface="Times New Roman"/>
                <a:sym typeface="Times New Roman"/>
              </a:defRPr>
            </a:pPr>
            <a:r>
              <a:t>Manipular</a:t>
            </a:r>
          </a:p>
          <a:p>
            <a:pPr lvl="1" marL="391626" indent="-151596" defTabSz="288036">
              <a:spcBef>
                <a:spcPts val="700"/>
              </a:spcBef>
              <a:buSzPct val="100000"/>
              <a:buChar char="•"/>
              <a:defRPr sz="1500">
                <a:latin typeface="Times New Roman"/>
                <a:ea typeface="Times New Roman"/>
                <a:cs typeface="Times New Roman"/>
                <a:sym typeface="Times New Roman"/>
              </a:defRPr>
            </a:pPr>
            <a:r>
              <a:t>Marian</a:t>
            </a:r>
          </a:p>
          <a:p>
            <a:pPr marL="151596" indent="-151596" defTabSz="288036">
              <a:spcBef>
                <a:spcPts val="700"/>
              </a:spcBef>
              <a:buSzPct val="100000"/>
              <a:buChar char="•"/>
              <a:defRPr sz="1500">
                <a:latin typeface="Times New Roman"/>
                <a:ea typeface="Times New Roman"/>
                <a:cs typeface="Times New Roman"/>
                <a:sym typeface="Times New Roman"/>
              </a:defRPr>
            </a:pPr>
            <a:r>
              <a:t>Imperium</a:t>
            </a:r>
          </a:p>
          <a:p>
            <a:pPr marL="151596" indent="-151596" defTabSz="288036">
              <a:spcBef>
                <a:spcPts val="700"/>
              </a:spcBef>
              <a:buSzPct val="100000"/>
              <a:buChar char="•"/>
              <a:defRPr sz="1500">
                <a:latin typeface="Times New Roman"/>
                <a:ea typeface="Times New Roman"/>
                <a:cs typeface="Times New Roman"/>
                <a:sym typeface="Times New Roman"/>
              </a:defRPr>
            </a:pPr>
            <a:r>
              <a:t>Provinciae</a:t>
            </a:r>
          </a:p>
          <a:p>
            <a:pPr marL="151596" indent="-151596" defTabSz="288036">
              <a:spcBef>
                <a:spcPts val="700"/>
              </a:spcBef>
              <a:buSzPct val="100000"/>
              <a:buChar char="•"/>
              <a:defRPr sz="1500">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The Rise of Rome II"/>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The Rise of Rome II</a:t>
            </a:r>
          </a:p>
        </p:txBody>
      </p:sp>
      <p:sp>
        <p:nvSpPr>
          <p:cNvPr id="430"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31" name="Roman Institutions are key to the rise of Rome:…"/>
          <p:cNvSpPr txBox="1"/>
          <p:nvPr>
            <p:ph type="body" sz="half" idx="4294967295"/>
          </p:nvPr>
        </p:nvSpPr>
        <p:spPr>
          <a:xfrm>
            <a:off x="277662" y="1269999"/>
            <a:ext cx="4020275" cy="5217162"/>
          </a:xfrm>
          <a:prstGeom prst="rect">
            <a:avLst/>
          </a:prstGeom>
        </p:spPr>
        <p:txBody>
          <a:bodyPr lIns="45718" tIns="45718" rIns="45718" bIns="45718" anchor="t"/>
          <a:lstStyle/>
          <a:p>
            <a:pPr marL="0" indent="0" defTabSz="393191">
              <a:spcBef>
                <a:spcPts val="1000"/>
              </a:spcBef>
              <a:buSzTx/>
              <a:buFont typeface="Arial"/>
              <a:buNone/>
              <a:defRPr b="1" sz="2000">
                <a:uFill>
                  <a:solidFill>
                    <a:srgbClr val="000000"/>
                  </a:solidFill>
                </a:uFill>
                <a:latin typeface="+mj-lt"/>
                <a:ea typeface="+mj-ea"/>
                <a:cs typeface="+mj-cs"/>
                <a:sym typeface="Helvetica"/>
              </a:defRPr>
            </a:pPr>
            <a:r>
              <a:t>Roman Institutions are key to the rise of Rome:</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Four key factors: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Militarism (on the part of elites competing for authority)</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Mobilization (of the citizen mass)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Widely shared benefits (of conquest)</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Incorporation (of conquered communities)</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Mammoth military and political expansion after -340, and substantial economic, expansion</a:t>
            </a:r>
          </a:p>
        </p:txBody>
      </p:sp>
      <p:pic>
        <p:nvPicPr>
          <p:cNvPr id="432" name="Image" descr="Image"/>
          <p:cNvPicPr>
            <a:picLocks noChangeAspect="1"/>
          </p:cNvPicPr>
          <p:nvPr/>
        </p:nvPicPr>
        <p:blipFill>
          <a:blip r:embed="rId2">
            <a:extLst/>
          </a:blip>
          <a:stretch>
            <a:fillRect/>
          </a:stretch>
        </p:blipFill>
        <p:spPr>
          <a:xfrm>
            <a:off x="4712815" y="1270000"/>
            <a:ext cx="4137349" cy="2654382"/>
          </a:xfrm>
          <a:prstGeom prst="rect">
            <a:avLst/>
          </a:prstGeom>
          <a:ln w="12700">
            <a:miter lim="400000"/>
          </a:ln>
        </p:spPr>
      </p:pic>
      <p:pic>
        <p:nvPicPr>
          <p:cNvPr id="433" name="Image" descr="Image"/>
          <p:cNvPicPr>
            <a:picLocks noChangeAspect="1"/>
          </p:cNvPicPr>
          <p:nvPr/>
        </p:nvPicPr>
        <p:blipFill>
          <a:blip r:embed="rId3">
            <a:extLst/>
          </a:blip>
          <a:stretch>
            <a:fillRect/>
          </a:stretch>
        </p:blipFill>
        <p:spPr>
          <a:xfrm>
            <a:off x="4710958" y="4165310"/>
            <a:ext cx="4137349" cy="2413454"/>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Measuring Roman Efflorescence"/>
          <p:cNvSpPr txBox="1"/>
          <p:nvPr>
            <p:ph type="title" idx="4294967295"/>
          </p:nvPr>
        </p:nvSpPr>
        <p:spPr>
          <a:xfrm>
            <a:off x="277663" y="-2"/>
            <a:ext cx="8572501" cy="1270003"/>
          </a:xfrm>
          <a:prstGeom prst="rect">
            <a:avLst/>
          </a:prstGeom>
        </p:spPr>
        <p:txBody>
          <a:bodyPr lIns="45718" tIns="45718" rIns="45718" bIns="45718"/>
          <a:lstStyle>
            <a:lvl1pPr defTabSz="324611">
              <a:defRPr sz="4200">
                <a:solidFill>
                  <a:srgbClr val="008000"/>
                </a:solidFill>
                <a:uFill>
                  <a:solidFill>
                    <a:srgbClr val="000000"/>
                  </a:solidFill>
                </a:uFill>
                <a:latin typeface="Calibri"/>
                <a:ea typeface="Calibri"/>
                <a:cs typeface="Calibri"/>
                <a:sym typeface="Calibri"/>
              </a:defRPr>
            </a:lvl1pPr>
          </a:lstStyle>
          <a:p>
            <a:pPr/>
            <a:r>
              <a:t>Measuring Roman Efflorescence</a:t>
            </a:r>
          </a:p>
        </p:txBody>
      </p:sp>
      <p:sp>
        <p:nvSpPr>
          <p:cNvPr id="436"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37" name="There are many interesting ways to track economic expansion:…"/>
          <p:cNvSpPr txBox="1"/>
          <p:nvPr>
            <p:ph type="body" sz="half" idx="4294967295"/>
          </p:nvPr>
        </p:nvSpPr>
        <p:spPr>
          <a:xfrm>
            <a:off x="277663" y="1269999"/>
            <a:ext cx="2501365" cy="5217162"/>
          </a:xfrm>
          <a:prstGeom prst="rect">
            <a:avLst/>
          </a:prstGeom>
        </p:spPr>
        <p:txBody>
          <a:bodyPr lIns="45718" tIns="45718" rIns="45718" bIns="45718" anchor="t"/>
          <a:lstStyle/>
          <a:p>
            <a:pPr marL="0" indent="0" defTabSz="228600">
              <a:spcBef>
                <a:spcPts val="600"/>
              </a:spcBef>
              <a:buSzTx/>
              <a:buFont typeface="Arial"/>
              <a:buNone/>
              <a:defRPr b="1" sz="1200">
                <a:uFill>
                  <a:solidFill>
                    <a:srgbClr val="000000"/>
                  </a:solidFill>
                </a:uFill>
                <a:latin typeface="+mj-lt"/>
                <a:ea typeface="+mj-ea"/>
                <a:cs typeface="+mj-cs"/>
                <a:sym typeface="Helvetica"/>
              </a:defRPr>
            </a:pPr>
            <a:r>
              <a:t>There are many interesting ways to track economic expansion:</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438" name="Image" descr="Image"/>
          <p:cNvPicPr>
            <a:picLocks noChangeAspect="1"/>
          </p:cNvPicPr>
          <p:nvPr/>
        </p:nvPicPr>
        <p:blipFill>
          <a:blip r:embed="rId2">
            <a:extLst/>
          </a:blip>
          <a:stretch>
            <a:fillRect/>
          </a:stretch>
        </p:blipFill>
        <p:spPr>
          <a:xfrm>
            <a:off x="5789752" y="3590800"/>
            <a:ext cx="3354248" cy="2009102"/>
          </a:xfrm>
          <a:prstGeom prst="rect">
            <a:avLst/>
          </a:prstGeom>
          <a:ln w="12700">
            <a:miter lim="400000"/>
          </a:ln>
        </p:spPr>
      </p:pic>
      <p:pic>
        <p:nvPicPr>
          <p:cNvPr id="439" name="Image" descr="Image"/>
          <p:cNvPicPr>
            <a:picLocks noChangeAspect="1"/>
          </p:cNvPicPr>
          <p:nvPr/>
        </p:nvPicPr>
        <p:blipFill>
          <a:blip r:embed="rId3">
            <a:extLst/>
          </a:blip>
          <a:stretch>
            <a:fillRect/>
          </a:stretch>
        </p:blipFill>
        <p:spPr>
          <a:xfrm>
            <a:off x="2779028" y="5784708"/>
            <a:ext cx="6071137" cy="504904"/>
          </a:xfrm>
          <a:prstGeom prst="rect">
            <a:avLst/>
          </a:prstGeom>
          <a:ln w="12700">
            <a:miter lim="400000"/>
          </a:ln>
        </p:spPr>
      </p:pic>
      <p:pic>
        <p:nvPicPr>
          <p:cNvPr id="440" name="Image" descr="Image"/>
          <p:cNvPicPr>
            <a:picLocks noChangeAspect="1"/>
          </p:cNvPicPr>
          <p:nvPr/>
        </p:nvPicPr>
        <p:blipFill>
          <a:blip r:embed="rId4">
            <a:extLst/>
          </a:blip>
          <a:stretch>
            <a:fillRect/>
          </a:stretch>
        </p:blipFill>
        <p:spPr>
          <a:xfrm>
            <a:off x="5927368" y="1270000"/>
            <a:ext cx="2922796" cy="1816873"/>
          </a:xfrm>
          <a:prstGeom prst="rect">
            <a:avLst/>
          </a:prstGeom>
          <a:ln w="12700">
            <a:miter lim="400000"/>
          </a:ln>
        </p:spPr>
      </p:pic>
      <p:pic>
        <p:nvPicPr>
          <p:cNvPr id="441"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442" name="Image" descr="Image"/>
          <p:cNvPicPr>
            <a:picLocks noChangeAspect="1"/>
          </p:cNvPicPr>
          <p:nvPr/>
        </p:nvPicPr>
        <p:blipFill>
          <a:blip r:embed="rId6">
            <a:extLst/>
          </a:blip>
          <a:stretch>
            <a:fillRect/>
          </a:stretch>
        </p:blipFill>
        <p:spPr>
          <a:xfrm>
            <a:off x="2837302" y="3506937"/>
            <a:ext cx="3090068" cy="2277774"/>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Review: Pre-Industrial “Efflorescences”"/>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Pre-Industrial “Efflorescences”</a:t>
            </a:r>
          </a:p>
        </p:txBody>
      </p:sp>
      <p:sp>
        <p:nvSpPr>
          <p:cNvPr id="445" name="Ideas courtesy of Jack Goldsmith, Daron Acemoglu and James Robinson:…"/>
          <p:cNvSpPr txBox="1"/>
          <p:nvPr>
            <p:ph type="body" idx="4294967295"/>
          </p:nvPr>
        </p:nvSpPr>
        <p:spPr>
          <a:xfrm>
            <a:off x="277663" y="1269999"/>
            <a:ext cx="5094976" cy="5217162"/>
          </a:xfrm>
          <a:prstGeom prst="rect">
            <a:avLst/>
          </a:prstGeom>
        </p:spPr>
        <p:txBody>
          <a:bodyPr lIns="45718" tIns="45718" rIns="45718" bIns="45718" anchor="t"/>
          <a:lstStyle/>
          <a:p>
            <a:pPr marL="0" indent="0" defTabSz="347472">
              <a:spcBef>
                <a:spcPts val="900"/>
              </a:spcBef>
              <a:buSzTx/>
              <a:buFont typeface="Arial"/>
              <a:buNone/>
              <a:defRPr b="1" sz="1800">
                <a:uFill>
                  <a:solidFill>
                    <a:srgbClr val="000000"/>
                  </a:solidFill>
                </a:uFill>
                <a:latin typeface="+mj-lt"/>
                <a:ea typeface="+mj-ea"/>
                <a:cs typeface="+mj-cs"/>
                <a:sym typeface="Helvetica"/>
              </a:defRPr>
            </a:pPr>
            <a:r>
              <a:t>Ideas courtesy of Jack Goldsmith, Daron Acemoglu and James Robinson:</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446" name="Image" descr="Image"/>
          <p:cNvPicPr>
            <a:picLocks noChangeAspect="1"/>
          </p:cNvPicPr>
          <p:nvPr/>
        </p:nvPicPr>
        <p:blipFill>
          <a:blip r:embed="rId2">
            <a:extLst/>
          </a:blip>
          <a:stretch>
            <a:fillRect/>
          </a:stretch>
        </p:blipFill>
        <p:spPr>
          <a:xfrm>
            <a:off x="5372637" y="4309945"/>
            <a:ext cx="3477528" cy="1810751"/>
          </a:xfrm>
          <a:prstGeom prst="rect">
            <a:avLst/>
          </a:prstGeom>
          <a:ln w="12700">
            <a:miter lim="400000"/>
          </a:ln>
        </p:spPr>
      </p:pic>
      <p:pic>
        <p:nvPicPr>
          <p:cNvPr id="447" name="Image" descr="Image"/>
          <p:cNvPicPr>
            <a:picLocks noChangeAspect="1"/>
          </p:cNvPicPr>
          <p:nvPr/>
        </p:nvPicPr>
        <p:blipFill>
          <a:blip r:embed="rId3">
            <a:extLst/>
          </a:blip>
          <a:stretch>
            <a:fillRect/>
          </a:stretch>
        </p:blipFill>
        <p:spPr>
          <a:xfrm>
            <a:off x="5372637" y="1270000"/>
            <a:ext cx="3477528" cy="2794552"/>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The Classical Greek Efflorescence"/>
          <p:cNvSpPr txBox="1"/>
          <p:nvPr>
            <p:ph type="title" idx="4294967295"/>
          </p:nvPr>
        </p:nvSpPr>
        <p:spPr>
          <a:xfrm>
            <a:off x="277663" y="-2"/>
            <a:ext cx="8572501" cy="1270003"/>
          </a:xfrm>
          <a:prstGeom prst="rect">
            <a:avLst/>
          </a:prstGeom>
        </p:spPr>
        <p:txBody>
          <a:bodyPr lIns="45718" tIns="45718" rIns="45718" bIns="45718"/>
          <a:lstStyle>
            <a:lvl1pPr defTabSz="310895">
              <a:defRPr sz="4000">
                <a:solidFill>
                  <a:srgbClr val="008000"/>
                </a:solidFill>
                <a:uFill>
                  <a:solidFill>
                    <a:srgbClr val="000000"/>
                  </a:solidFill>
                </a:uFill>
                <a:latin typeface="Calibri"/>
                <a:ea typeface="Calibri"/>
                <a:cs typeface="Calibri"/>
                <a:sym typeface="Calibri"/>
              </a:defRPr>
            </a:lvl1pPr>
          </a:lstStyle>
          <a:p>
            <a:pPr/>
            <a:r>
              <a:t>The Classical Greek Efflorescence</a:t>
            </a:r>
          </a:p>
        </p:txBody>
      </p:sp>
      <p:sp>
        <p:nvSpPr>
          <p:cNvPr id="450"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pic>
        <p:nvPicPr>
          <p:cNvPr id="451" name="Image" descr="Image"/>
          <p:cNvPicPr>
            <a:picLocks noChangeAspect="1"/>
          </p:cNvPicPr>
          <p:nvPr/>
        </p:nvPicPr>
        <p:blipFill>
          <a:blip r:embed="rId2">
            <a:extLst/>
          </a:blip>
          <a:stretch>
            <a:fillRect/>
          </a:stretch>
        </p:blipFill>
        <p:spPr>
          <a:xfrm>
            <a:off x="5173464" y="1270000"/>
            <a:ext cx="3676701" cy="2559271"/>
          </a:xfrm>
          <a:prstGeom prst="rect">
            <a:avLst/>
          </a:prstGeom>
          <a:ln w="12700">
            <a:miter lim="400000"/>
          </a:ln>
        </p:spPr>
      </p:pic>
      <p:sp>
        <p:nvSpPr>
          <p:cNvPr id="452" name="Emerging out of the Iron Dark Age of -1200 to -800:…"/>
          <p:cNvSpPr txBox="1"/>
          <p:nvPr>
            <p:ph type="body" idx="4294967295"/>
          </p:nvPr>
        </p:nvSpPr>
        <p:spPr>
          <a:xfrm>
            <a:off x="277663" y="1269999"/>
            <a:ext cx="4895802" cy="5217162"/>
          </a:xfrm>
          <a:prstGeom prst="rect">
            <a:avLst/>
          </a:prstGeom>
        </p:spPr>
        <p:txBody>
          <a:bodyPr lIns="45718" tIns="45718" rIns="45718" bIns="45718" anchor="t"/>
          <a:lstStyle/>
          <a:p>
            <a:pPr marL="0" indent="0" defTabSz="338326">
              <a:spcBef>
                <a:spcPts val="800"/>
              </a:spcBef>
              <a:buSzTx/>
              <a:buFont typeface="Arial"/>
              <a:buNone/>
              <a:defRPr b="1" sz="1700">
                <a:uFill>
                  <a:solidFill>
                    <a:srgbClr val="000000"/>
                  </a:solidFill>
                </a:uFill>
                <a:latin typeface="+mj-lt"/>
                <a:ea typeface="+mj-ea"/>
                <a:cs typeface="+mj-cs"/>
                <a:sym typeface="Helvetica"/>
              </a:defRPr>
            </a:pPr>
            <a:r>
              <a:t>Emerging out of the Iron Dark Age of -1200 to -800:</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This initiated a period of sustained increases in living standards. </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453" name="Image" descr="Image"/>
          <p:cNvPicPr>
            <a:picLocks noChangeAspect="1"/>
          </p:cNvPicPr>
          <p:nvPr/>
        </p:nvPicPr>
        <p:blipFill>
          <a:blip r:embed="rId3">
            <a:extLst/>
          </a:blip>
          <a:stretch>
            <a:fillRect/>
          </a:stretch>
        </p:blipFill>
        <p:spPr>
          <a:xfrm>
            <a:off x="5254051" y="3930782"/>
            <a:ext cx="3676538" cy="278937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1"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2"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The Classical Greek Efflorescence II"/>
          <p:cNvSpPr txBox="1"/>
          <p:nvPr>
            <p:ph type="title" idx="4294967295"/>
          </p:nvPr>
        </p:nvSpPr>
        <p:spPr>
          <a:xfrm>
            <a:off x="277663" y="-2"/>
            <a:ext cx="8572501" cy="1270003"/>
          </a:xfrm>
          <a:prstGeom prst="rect">
            <a:avLst/>
          </a:prstGeom>
        </p:spPr>
        <p:txBody>
          <a:bodyPr lIns="45718" tIns="45718" rIns="45718" bIns="45718"/>
          <a:lstStyle>
            <a:lvl1pPr defTabSz="292606">
              <a:defRPr sz="3800">
                <a:solidFill>
                  <a:srgbClr val="008000"/>
                </a:solidFill>
                <a:uFill>
                  <a:solidFill>
                    <a:srgbClr val="000000"/>
                  </a:solidFill>
                </a:uFill>
                <a:latin typeface="Calibri"/>
                <a:ea typeface="Calibri"/>
                <a:cs typeface="Calibri"/>
                <a:sym typeface="Calibri"/>
              </a:defRPr>
            </a:lvl1pPr>
          </a:lstStyle>
          <a:p>
            <a:pPr/>
            <a:r>
              <a:t>The Classical Greek Efflorescence II</a:t>
            </a:r>
          </a:p>
        </p:txBody>
      </p:sp>
      <p:sp>
        <p:nvSpPr>
          <p:cNvPr id="456"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57" name="“Developmental” or “Extractive”?…"/>
          <p:cNvSpPr txBox="1"/>
          <p:nvPr>
            <p:ph type="body" idx="4294967295"/>
          </p:nvPr>
        </p:nvSpPr>
        <p:spPr>
          <a:xfrm>
            <a:off x="277662" y="1269999"/>
            <a:ext cx="5424932" cy="5217162"/>
          </a:xfrm>
          <a:prstGeom prst="rect">
            <a:avLst/>
          </a:prstGeom>
        </p:spPr>
        <p:txBody>
          <a:bodyPr lIns="45718" tIns="45718" rIns="45718" bIns="45718" anchor="t"/>
          <a:lstStyle/>
          <a:p>
            <a:pPr marL="0" indent="0" defTabSz="347472">
              <a:spcBef>
                <a:spcPts val="900"/>
              </a:spcBef>
              <a:buSzTx/>
              <a:buFont typeface="Arial"/>
              <a:buNone/>
              <a:defRPr b="1" sz="1800">
                <a:uFill>
                  <a:solidFill>
                    <a:srgbClr val="000000"/>
                  </a:solidFill>
                </a:uFill>
                <a:latin typeface="+mj-lt"/>
                <a:ea typeface="+mj-ea"/>
                <a:cs typeface="+mj-cs"/>
                <a:sym typeface="Helvetica"/>
              </a:defRPr>
            </a:pPr>
            <a:r>
              <a:t>“Developmental” or “Extractive”?</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Roving bandits or stationary bandits?</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In either case political instability can bring the government and economy down.</a:t>
            </a:r>
          </a:p>
        </p:txBody>
      </p:sp>
      <p:pic>
        <p:nvPicPr>
          <p:cNvPr id="458" name="Image" descr="Image"/>
          <p:cNvPicPr>
            <a:picLocks noChangeAspect="1"/>
          </p:cNvPicPr>
          <p:nvPr/>
        </p:nvPicPr>
        <p:blipFill>
          <a:blip r:embed="rId2">
            <a:extLst/>
          </a:blip>
          <a:stretch>
            <a:fillRect/>
          </a:stretch>
        </p:blipFill>
        <p:spPr>
          <a:xfrm>
            <a:off x="5702591" y="1270000"/>
            <a:ext cx="3147573" cy="2304106"/>
          </a:xfrm>
          <a:prstGeom prst="rect">
            <a:avLst/>
          </a:prstGeom>
          <a:ln w="12700">
            <a:miter lim="400000"/>
          </a:ln>
        </p:spPr>
      </p:pic>
      <p:pic>
        <p:nvPicPr>
          <p:cNvPr id="459" name="Image" descr="Image"/>
          <p:cNvPicPr>
            <a:picLocks noChangeAspect="1"/>
          </p:cNvPicPr>
          <p:nvPr/>
        </p:nvPicPr>
        <p:blipFill>
          <a:blip r:embed="rId3">
            <a:extLst/>
          </a:blip>
          <a:stretch>
            <a:fillRect/>
          </a:stretch>
        </p:blipFill>
        <p:spPr>
          <a:xfrm>
            <a:off x="5702591" y="3734298"/>
            <a:ext cx="3147573" cy="2752862"/>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The Anti-Kythera Mechanism"/>
          <p:cNvSpPr txBox="1"/>
          <p:nvPr>
            <p:ph type="title" idx="4294967295"/>
          </p:nvPr>
        </p:nvSpPr>
        <p:spPr>
          <a:xfrm>
            <a:off x="277663" y="-2"/>
            <a:ext cx="8572501" cy="1270003"/>
          </a:xfrm>
          <a:prstGeom prst="rect">
            <a:avLst/>
          </a:prstGeom>
        </p:spPr>
        <p:txBody>
          <a:bodyPr lIns="45718" tIns="45718" rIns="45718" bIns="45718"/>
          <a:lstStyle>
            <a:lvl1pPr defTabSz="365759">
              <a:defRPr sz="4800">
                <a:solidFill>
                  <a:srgbClr val="000080"/>
                </a:solidFill>
                <a:uFill>
                  <a:solidFill>
                    <a:srgbClr val="000000"/>
                  </a:solidFill>
                </a:uFill>
                <a:latin typeface="Calibri"/>
                <a:ea typeface="Calibri"/>
                <a:cs typeface="Calibri"/>
                <a:sym typeface="Calibri"/>
              </a:defRPr>
            </a:lvl1pPr>
          </a:lstStyle>
          <a:p>
            <a:pPr/>
            <a:r>
              <a:t>The Anti-Kythera Mechanism</a:t>
            </a:r>
          </a:p>
        </p:txBody>
      </p:sp>
      <p:sp>
        <p:nvSpPr>
          <p:cNvPr id="462" name="What is this?…"/>
          <p:cNvSpPr txBox="1"/>
          <p:nvPr>
            <p:ph type="body" idx="4294967295"/>
          </p:nvPr>
        </p:nvSpPr>
        <p:spPr>
          <a:xfrm>
            <a:off x="277662" y="1269999"/>
            <a:ext cx="5097042" cy="5217162"/>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mj-lt"/>
                <a:ea typeface="+mj-ea"/>
                <a:cs typeface="+mj-cs"/>
                <a:sym typeface="Helvetica"/>
              </a:defRPr>
            </a:pPr>
            <a:r>
              <a:t>What is this?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Built between -150 and -70. Rhodes13” x 7” x 4“ wooden box</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Gears—largest 5” in diameter</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Inscriptions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463" name="Image" descr="Image"/>
          <p:cNvPicPr>
            <a:picLocks noChangeAspect="1"/>
          </p:cNvPicPr>
          <p:nvPr/>
        </p:nvPicPr>
        <p:blipFill>
          <a:blip r:embed="rId2">
            <a:extLst/>
          </a:blip>
          <a:stretch>
            <a:fillRect/>
          </a:stretch>
        </p:blipFill>
        <p:spPr>
          <a:xfrm>
            <a:off x="5374702" y="1270000"/>
            <a:ext cx="3498721" cy="1845168"/>
          </a:xfrm>
          <a:prstGeom prst="rect">
            <a:avLst/>
          </a:prstGeom>
          <a:ln w="12700">
            <a:miter lim="400000"/>
          </a:ln>
        </p:spPr>
      </p:pic>
      <p:pic>
        <p:nvPicPr>
          <p:cNvPr id="464" name="Image" descr="Image"/>
          <p:cNvPicPr>
            <a:picLocks noChangeAspect="1"/>
          </p:cNvPicPr>
          <p:nvPr/>
        </p:nvPicPr>
        <p:blipFill>
          <a:blip r:embed="rId3">
            <a:extLst/>
          </a:blip>
          <a:stretch>
            <a:fillRect/>
          </a:stretch>
        </p:blipFill>
        <p:spPr>
          <a:xfrm>
            <a:off x="5382993" y="3115166"/>
            <a:ext cx="3467172" cy="3371995"/>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he Anti-Kythera Mechanism II"/>
          <p:cNvSpPr txBox="1"/>
          <p:nvPr>
            <p:ph type="title" idx="4294967295"/>
          </p:nvPr>
        </p:nvSpPr>
        <p:spPr>
          <a:xfrm>
            <a:off x="277663" y="-2"/>
            <a:ext cx="8572501" cy="1270003"/>
          </a:xfrm>
          <a:prstGeom prst="rect">
            <a:avLst/>
          </a:prstGeom>
        </p:spPr>
        <p:txBody>
          <a:bodyPr lIns="45718" tIns="45718" rIns="45718" bIns="45718"/>
          <a:lstStyle>
            <a:lvl1pPr defTabSz="347472">
              <a:defRPr sz="4500">
                <a:solidFill>
                  <a:srgbClr val="000080"/>
                </a:solidFill>
                <a:uFill>
                  <a:solidFill>
                    <a:srgbClr val="000000"/>
                  </a:solidFill>
                </a:uFill>
                <a:latin typeface="Calibri"/>
                <a:ea typeface="Calibri"/>
                <a:cs typeface="Calibri"/>
                <a:sym typeface="Calibri"/>
              </a:defRPr>
            </a:lvl1pPr>
          </a:lstStyle>
          <a:p>
            <a:pPr/>
            <a:r>
              <a:t>The Anti-Kythera Mechanism II</a:t>
            </a:r>
          </a:p>
        </p:txBody>
      </p:sp>
      <p:sp>
        <p:nvSpPr>
          <p:cNvPr id="467" name="What is this?…"/>
          <p:cNvSpPr txBox="1"/>
          <p:nvPr>
            <p:ph type="body" idx="4294967295"/>
          </p:nvPr>
        </p:nvSpPr>
        <p:spPr>
          <a:xfrm>
            <a:off x="277662" y="1269999"/>
            <a:ext cx="5097042" cy="5217162"/>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j-lt"/>
                <a:ea typeface="+mj-ea"/>
                <a:cs typeface="+mj-cs"/>
                <a:sym typeface="Helvetica"/>
              </a:defRPr>
            </a:pPr>
            <a:r>
              <a:t>What is this?</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468" name="Image" descr="Image"/>
          <p:cNvPicPr>
            <a:picLocks noChangeAspect="1"/>
          </p:cNvPicPr>
          <p:nvPr/>
        </p:nvPicPr>
        <p:blipFill>
          <a:blip r:embed="rId2">
            <a:extLst/>
          </a:blip>
          <a:stretch>
            <a:fillRect/>
          </a:stretch>
        </p:blipFill>
        <p:spPr>
          <a:xfrm>
            <a:off x="5374702" y="1270000"/>
            <a:ext cx="3498721" cy="1845168"/>
          </a:xfrm>
          <a:prstGeom prst="rect">
            <a:avLst/>
          </a:prstGeom>
          <a:ln w="12700">
            <a:miter lim="400000"/>
          </a:ln>
        </p:spPr>
      </p:pic>
      <p:pic>
        <p:nvPicPr>
          <p:cNvPr id="469" name="Image" descr="Image"/>
          <p:cNvPicPr>
            <a:picLocks noChangeAspect="1"/>
          </p:cNvPicPr>
          <p:nvPr/>
        </p:nvPicPr>
        <p:blipFill>
          <a:blip r:embed="rId3">
            <a:extLst/>
          </a:blip>
          <a:stretch>
            <a:fillRect/>
          </a:stretch>
        </p:blipFill>
        <p:spPr>
          <a:xfrm>
            <a:off x="5382993" y="3115166"/>
            <a:ext cx="3467172" cy="3371995"/>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Cicero (-54): De Re Publica"/>
          <p:cNvSpPr txBox="1"/>
          <p:nvPr>
            <p:ph type="title" idx="4294967295"/>
          </p:nvPr>
        </p:nvSpPr>
        <p:spPr>
          <a:xfrm>
            <a:off x="277663" y="-2"/>
            <a:ext cx="8572501" cy="1270003"/>
          </a:xfrm>
          <a:prstGeom prst="rect">
            <a:avLst/>
          </a:prstGeom>
        </p:spPr>
        <p:txBody>
          <a:bodyPr lIns="45718" tIns="45718" rIns="45718" bIns="45718"/>
          <a:lstStyle>
            <a:lvl1pPr defTabSz="397763">
              <a:defRPr sz="5200">
                <a:solidFill>
                  <a:srgbClr val="000080"/>
                </a:solidFill>
                <a:uFill>
                  <a:solidFill>
                    <a:srgbClr val="000000"/>
                  </a:solidFill>
                </a:uFill>
                <a:latin typeface="Calibri"/>
                <a:ea typeface="Calibri"/>
                <a:cs typeface="Calibri"/>
                <a:sym typeface="Calibri"/>
              </a:defRPr>
            </a:lvl1pPr>
          </a:lstStyle>
          <a:p>
            <a:pPr/>
            <a:r>
              <a:t>Cicero (-54): De Re Publica</a:t>
            </a:r>
          </a:p>
        </p:txBody>
      </p:sp>
      <p:sp>
        <p:nvSpPr>
          <p:cNvPr id="472"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69999"/>
            <a:ext cx="8572501" cy="5217162"/>
          </a:xfrm>
          <a:prstGeom prst="rect">
            <a:avLst/>
          </a:prstGeom>
        </p:spPr>
        <p:txBody>
          <a:bodyPr lIns="45718" tIns="45718" rIns="45718" bIns="45718" anchor="t"/>
          <a:lstStyle/>
          <a:p>
            <a:pPr marL="0" indent="0" defTabSz="219454">
              <a:spcBef>
                <a:spcPts val="500"/>
              </a:spcBef>
              <a:buSzTx/>
              <a:buFont typeface="Arial"/>
              <a:buNone/>
              <a:defRPr b="1" sz="1100">
                <a:uFill>
                  <a:solidFill>
                    <a:srgbClr val="000000"/>
                  </a:solidFill>
                </a:uFill>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4">
              <a:spcBef>
                <a:spcPts val="500"/>
              </a:spcBef>
              <a:buSzTx/>
              <a:buFont typeface="Arial"/>
              <a:buNone/>
              <a:defRPr b="1" sz="1100">
                <a:uFill>
                  <a:solidFill>
                    <a:srgbClr val="000000"/>
                  </a:solidFill>
                </a:uFill>
                <a:latin typeface="+mj-lt"/>
                <a:ea typeface="+mj-ea"/>
                <a:cs typeface="+mj-cs"/>
                <a:sym typeface="Helvetica"/>
              </a:defRPr>
            </a:pPr>
            <a:r>
              <a:t>I.XIV:</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Review: Class and Conflict: at the End of the Middle Ages, Elsewhere, and Elsewhere"/>
          <p:cNvSpPr txBox="1"/>
          <p:nvPr>
            <p:ph type="title" idx="4294967295"/>
          </p:nvPr>
        </p:nvSpPr>
        <p:spPr>
          <a:xfrm>
            <a:off x="277663" y="-2"/>
            <a:ext cx="8572501" cy="1270003"/>
          </a:xfrm>
          <a:prstGeom prst="rect">
            <a:avLst/>
          </a:prstGeom>
        </p:spPr>
        <p:txBody>
          <a:bodyPr lIns="45718" tIns="45718" rIns="45718" bIns="45718"/>
          <a:lstStyle>
            <a:lvl1pPr defTabSz="242315">
              <a:defRPr sz="3100">
                <a:uFill>
                  <a:solidFill>
                    <a:srgbClr val="000000"/>
                  </a:solidFill>
                </a:uFill>
                <a:latin typeface="Calibri"/>
                <a:ea typeface="Calibri"/>
                <a:cs typeface="Calibri"/>
                <a:sym typeface="Calibri"/>
              </a:defRPr>
            </a:lvl1pPr>
          </a:lstStyle>
          <a:p>
            <a:pPr/>
            <a:r>
              <a:t>Review: Class and Conflict: at the End of the Middle Ages, Elsewhere, and Elsewhere</a:t>
            </a:r>
          </a:p>
        </p:txBody>
      </p:sp>
      <p:sp>
        <p:nvSpPr>
          <p:cNvPr id="475"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76" name="What was “feudalism” and how did it end?…"/>
          <p:cNvSpPr txBox="1"/>
          <p:nvPr>
            <p:ph type="body" sz="half" idx="4294967295"/>
          </p:nvPr>
        </p:nvSpPr>
        <p:spPr>
          <a:xfrm>
            <a:off x="277663" y="1270000"/>
            <a:ext cx="6403003" cy="2582736"/>
          </a:xfrm>
          <a:prstGeom prst="rect">
            <a:avLst/>
          </a:prstGeom>
        </p:spPr>
        <p:txBody>
          <a:bodyPr lIns="45718" tIns="45718" rIns="45718" bIns="45718" anchor="t"/>
          <a:lstStyle/>
          <a:p>
            <a:pPr marL="0" indent="0" defTabSz="182879">
              <a:spcBef>
                <a:spcPts val="400"/>
              </a:spcBef>
              <a:buSzTx/>
              <a:buFont typeface="Arial"/>
              <a:buNone/>
              <a:defRPr b="1" sz="800">
                <a:uFill>
                  <a:solidFill>
                    <a:srgbClr val="000000"/>
                  </a:solidFill>
                </a:uFill>
                <a:latin typeface="+mj-lt"/>
                <a:ea typeface="+mj-ea"/>
                <a:cs typeface="+mj-cs"/>
                <a:sym typeface="Helvetica"/>
              </a:defRPr>
            </a:pPr>
            <a:r>
              <a:t>What was “feudalism” and how did it end?</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Marc Bloch’s definitions:</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A subject peasantry</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The supremacy of a caste of specialized warriors</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Ties of obedience and protection which bind man to man</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Within the warrior class, these ties assume the distinctive form called vassalage</a:t>
            </a:r>
          </a:p>
          <a:p>
            <a:pPr lvl="2" marL="4010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Fragmentation of authority</a:t>
            </a:r>
          </a:p>
          <a:p>
            <a:pPr lvl="2" marL="4010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Disorder and private war</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But also, other forms of association, family, and state surviving…</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By the late Middle Ages feudalism was a stable system</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Trade and population expanded</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What data we have shows the number and size of cities increasing</a:t>
            </a:r>
          </a:p>
        </p:txBody>
      </p:sp>
      <p:pic>
        <p:nvPicPr>
          <p:cNvPr id="477" name="Image" descr="Image"/>
          <p:cNvPicPr>
            <a:picLocks noChangeAspect="1"/>
          </p:cNvPicPr>
          <p:nvPr/>
        </p:nvPicPr>
        <p:blipFill>
          <a:blip r:embed="rId2">
            <a:extLst/>
          </a:blip>
          <a:stretch>
            <a:fillRect/>
          </a:stretch>
        </p:blipFill>
        <p:spPr>
          <a:xfrm>
            <a:off x="6680665" y="1270000"/>
            <a:ext cx="2169500" cy="2582736"/>
          </a:xfrm>
          <a:prstGeom prst="rect">
            <a:avLst/>
          </a:prstGeom>
          <a:ln w="12700">
            <a:miter lim="400000"/>
          </a:ln>
        </p:spPr>
      </p:pic>
      <p:pic>
        <p:nvPicPr>
          <p:cNvPr id="478" name="Image" descr="Image"/>
          <p:cNvPicPr>
            <a:picLocks noChangeAspect="1"/>
          </p:cNvPicPr>
          <p:nvPr/>
        </p:nvPicPr>
        <p:blipFill>
          <a:blip r:embed="rId3">
            <a:extLst/>
          </a:blip>
          <a:stretch>
            <a:fillRect/>
          </a:stretch>
        </p:blipFill>
        <p:spPr>
          <a:xfrm>
            <a:off x="277662" y="3765805"/>
            <a:ext cx="2926185" cy="2721356"/>
          </a:xfrm>
          <a:prstGeom prst="rect">
            <a:avLst/>
          </a:prstGeom>
          <a:ln w="12700">
            <a:miter lim="400000"/>
          </a:ln>
        </p:spPr>
      </p:pic>
      <p:pic>
        <p:nvPicPr>
          <p:cNvPr id="479" name="Image" descr="Image"/>
          <p:cNvPicPr>
            <a:picLocks noChangeAspect="1"/>
          </p:cNvPicPr>
          <p:nvPr/>
        </p:nvPicPr>
        <p:blipFill>
          <a:blip r:embed="rId4">
            <a:extLst/>
          </a:blip>
          <a:stretch>
            <a:fillRect/>
          </a:stretch>
        </p:blipFill>
        <p:spPr>
          <a:xfrm>
            <a:off x="3203844" y="3765805"/>
            <a:ext cx="2169500" cy="2721356"/>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A Four-Cornered Fight"/>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A Four-Cornered Fight</a:t>
            </a:r>
          </a:p>
        </p:txBody>
      </p:sp>
      <p:sp>
        <p:nvSpPr>
          <p:cNvPr id="482" name="Kings, Lords, Commons, &amp; Peasants:…"/>
          <p:cNvSpPr txBox="1"/>
          <p:nvPr>
            <p:ph type="body" idx="4294967295"/>
          </p:nvPr>
        </p:nvSpPr>
        <p:spPr>
          <a:xfrm>
            <a:off x="277663" y="1269999"/>
            <a:ext cx="8572501" cy="5217162"/>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Kings, Lords, Commons, &amp; Peasants: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Class alliances, class power, and class conflict…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Plus ideological legitimations…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This is not just in exceptional periods…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Review: Malthusian Models and Realit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Malthusian Models and Reality</a:t>
            </a:r>
          </a:p>
        </p:txBody>
      </p:sp>
      <p:pic>
        <p:nvPicPr>
          <p:cNvPr id="485" name="Image" descr="Image"/>
          <p:cNvPicPr>
            <a:picLocks noChangeAspect="1"/>
          </p:cNvPicPr>
          <p:nvPr/>
        </p:nvPicPr>
        <p:blipFill>
          <a:blip r:embed="rId2">
            <a:extLst/>
          </a:blip>
          <a:stretch>
            <a:fillRect/>
          </a:stretch>
        </p:blipFill>
        <p:spPr>
          <a:xfrm>
            <a:off x="387696" y="1270000"/>
            <a:ext cx="3603649" cy="790170"/>
          </a:xfrm>
          <a:prstGeom prst="rect">
            <a:avLst/>
          </a:prstGeom>
          <a:ln w="12700">
            <a:miter lim="400000"/>
          </a:ln>
        </p:spPr>
      </p:pic>
      <p:pic>
        <p:nvPicPr>
          <p:cNvPr id="486" name="Image" descr="Image"/>
          <p:cNvPicPr>
            <a:picLocks noChangeAspect="1"/>
          </p:cNvPicPr>
          <p:nvPr/>
        </p:nvPicPr>
        <p:blipFill>
          <a:blip r:embed="rId3">
            <a:extLst/>
          </a:blip>
          <a:stretch>
            <a:fillRect/>
          </a:stretch>
        </p:blipFill>
        <p:spPr>
          <a:xfrm>
            <a:off x="387696" y="2896836"/>
            <a:ext cx="3380323" cy="847947"/>
          </a:xfrm>
          <a:prstGeom prst="rect">
            <a:avLst/>
          </a:prstGeom>
          <a:ln w="12700">
            <a:miter lim="400000"/>
          </a:ln>
        </p:spPr>
      </p:pic>
      <p:pic>
        <p:nvPicPr>
          <p:cNvPr id="487" name="Image" descr="Image"/>
          <p:cNvPicPr>
            <a:picLocks noChangeAspect="1"/>
          </p:cNvPicPr>
          <p:nvPr/>
        </p:nvPicPr>
        <p:blipFill>
          <a:blip r:embed="rId4">
            <a:extLst/>
          </a:blip>
          <a:stretch>
            <a:fillRect/>
          </a:stretch>
        </p:blipFill>
        <p:spPr>
          <a:xfrm>
            <a:off x="387696" y="2192036"/>
            <a:ext cx="3603649" cy="672683"/>
          </a:xfrm>
          <a:prstGeom prst="rect">
            <a:avLst/>
          </a:prstGeom>
          <a:ln w="12700">
            <a:miter lim="400000"/>
          </a:ln>
        </p:spPr>
      </p:pic>
      <p:pic>
        <p:nvPicPr>
          <p:cNvPr id="488" name="Image" descr="Image"/>
          <p:cNvPicPr>
            <a:picLocks noChangeAspect="1"/>
          </p:cNvPicPr>
          <p:nvPr/>
        </p:nvPicPr>
        <p:blipFill>
          <a:blip r:embed="rId5">
            <a:extLst/>
          </a:blip>
          <a:stretch>
            <a:fillRect/>
          </a:stretch>
        </p:blipFill>
        <p:spPr>
          <a:xfrm>
            <a:off x="5469978" y="1270000"/>
            <a:ext cx="3380187" cy="2716329"/>
          </a:xfrm>
          <a:prstGeom prst="rect">
            <a:avLst/>
          </a:prstGeom>
          <a:ln w="12700">
            <a:miter lim="400000"/>
          </a:ln>
        </p:spPr>
      </p:pic>
      <p:pic>
        <p:nvPicPr>
          <p:cNvPr id="489" name="Image" descr="Image"/>
          <p:cNvPicPr>
            <a:picLocks noChangeAspect="1"/>
          </p:cNvPicPr>
          <p:nvPr/>
        </p:nvPicPr>
        <p:blipFill>
          <a:blip r:embed="rId6">
            <a:extLst/>
          </a:blip>
          <a:stretch>
            <a:fillRect/>
          </a:stretch>
        </p:blipFill>
        <p:spPr>
          <a:xfrm>
            <a:off x="4430222" y="4360629"/>
            <a:ext cx="4419943" cy="2301467"/>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Eastern Europe and the “Second Serfdom”"/>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Eastern Europe and the “Second Serfdom”</a:t>
            </a:r>
          </a:p>
        </p:txBody>
      </p:sp>
      <p:sp>
        <p:nvSpPr>
          <p:cNvPr id="492"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93" name="The percentage of people killed in Europe was similar across space:…"/>
          <p:cNvSpPr txBox="1"/>
          <p:nvPr>
            <p:ph type="body" idx="4294967295"/>
          </p:nvPr>
        </p:nvSpPr>
        <p:spPr>
          <a:xfrm>
            <a:off x="277662" y="1269999"/>
            <a:ext cx="5699405" cy="5217162"/>
          </a:xfrm>
          <a:prstGeom prst="rect">
            <a:avLst/>
          </a:prstGeom>
        </p:spPr>
        <p:txBody>
          <a:bodyPr lIns="45718" tIns="45718" rIns="45718" bIns="45718" anchor="t"/>
          <a:lstStyle/>
          <a:p>
            <a:pPr marL="0" indent="0" defTabSz="228600">
              <a:spcBef>
                <a:spcPts val="600"/>
              </a:spcBef>
              <a:buSzTx/>
              <a:buFont typeface="Arial"/>
              <a:buNone/>
              <a:defRPr b="1" sz="1200">
                <a:uFill>
                  <a:solidFill>
                    <a:srgbClr val="000000"/>
                  </a:solidFill>
                </a:uFill>
                <a:latin typeface="+mj-lt"/>
                <a:ea typeface="+mj-ea"/>
                <a:cs typeface="+mj-cs"/>
                <a:sym typeface="Helvetica"/>
              </a:defRPr>
            </a:pPr>
            <a:r>
              <a:t>The percentage of people killed in Europe was similar across space: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This contrasts with western Europe.</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Eastern landlords ratcheted up their control over the labor force to expand their production.</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494" name="Image" descr="Image"/>
          <p:cNvPicPr>
            <a:picLocks noChangeAspect="1"/>
          </p:cNvPicPr>
          <p:nvPr/>
        </p:nvPicPr>
        <p:blipFill>
          <a:blip r:embed="rId2">
            <a:extLst/>
          </a:blip>
          <a:stretch>
            <a:fillRect/>
          </a:stretch>
        </p:blipFill>
        <p:spPr>
          <a:xfrm>
            <a:off x="5977066" y="1270000"/>
            <a:ext cx="2873099" cy="2683597"/>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Is Malthus Right? II"/>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Is Malthus Right? II</a:t>
            </a:r>
          </a:p>
        </p:txBody>
      </p:sp>
      <p:sp>
        <p:nvSpPr>
          <p:cNvPr id="497"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98" name="At the macro level, yes; but there are lots of interesting meso- and small-scale puzzles:…"/>
          <p:cNvSpPr txBox="1"/>
          <p:nvPr>
            <p:ph type="body" sz="half" idx="4294967295"/>
          </p:nvPr>
        </p:nvSpPr>
        <p:spPr>
          <a:xfrm>
            <a:off x="277662" y="1269999"/>
            <a:ext cx="4774864" cy="5217162"/>
          </a:xfrm>
          <a:prstGeom prst="rect">
            <a:avLst/>
          </a:prstGeom>
        </p:spPr>
        <p:txBody>
          <a:bodyPr lIns="45718" tIns="45718" rIns="45718" bIns="45718" anchor="t"/>
          <a:lstStyle/>
          <a:p>
            <a:pPr marL="0" indent="0" defTabSz="256031">
              <a:spcBef>
                <a:spcPts val="600"/>
              </a:spcBef>
              <a:buSzTx/>
              <a:buFont typeface="Arial"/>
              <a:buNone/>
              <a:defRPr b="1" sz="1300">
                <a:uFill>
                  <a:solidFill>
                    <a:srgbClr val="000000"/>
                  </a:solidFill>
                </a:uFill>
                <a:latin typeface="+mj-lt"/>
                <a:ea typeface="+mj-ea"/>
                <a:cs typeface="+mj-cs"/>
                <a:sym typeface="Helvetica"/>
              </a:defRPr>
            </a:pPr>
            <a:r>
              <a:t>At the macro level, yes; but there are lots of interesting meso- and small-scale puzzles: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499" name="Image" descr="Image"/>
          <p:cNvPicPr>
            <a:picLocks noChangeAspect="1"/>
          </p:cNvPicPr>
          <p:nvPr/>
        </p:nvPicPr>
        <p:blipFill>
          <a:blip r:embed="rId2">
            <a:extLst/>
          </a:blip>
          <a:stretch>
            <a:fillRect/>
          </a:stretch>
        </p:blipFill>
        <p:spPr>
          <a:xfrm>
            <a:off x="5052524" y="1270000"/>
            <a:ext cx="3974413" cy="342788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Malthus: Summing Up"/>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Malthus: Summing Up</a:t>
            </a:r>
          </a:p>
        </p:txBody>
      </p:sp>
      <p:sp>
        <p:nvSpPr>
          <p:cNvPr id="502"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503" name="On the broadest scale only:…"/>
          <p:cNvSpPr txBox="1"/>
          <p:nvPr>
            <p:ph type="body" idx="4294967295"/>
          </p:nvPr>
        </p:nvSpPr>
        <p:spPr>
          <a:xfrm>
            <a:off x="277663" y="1269999"/>
            <a:ext cx="8572501" cy="5217162"/>
          </a:xfrm>
          <a:prstGeom prst="rect">
            <a:avLst/>
          </a:prstGeom>
        </p:spPr>
        <p:txBody>
          <a:bodyPr lIns="45718" tIns="45718" rIns="45718" bIns="45718" anchor="t"/>
          <a:lstStyle/>
          <a:p>
            <a:pPr marL="0" indent="0" defTabSz="416051">
              <a:spcBef>
                <a:spcPts val="1000"/>
              </a:spcBef>
              <a:buSzTx/>
              <a:buFont typeface="Arial"/>
              <a:buNone/>
              <a:defRPr b="1" sz="2100">
                <a:uFill>
                  <a:solidFill>
                    <a:srgbClr val="000000"/>
                  </a:solidFill>
                </a:uFill>
                <a:latin typeface="+mj-lt"/>
                <a:ea typeface="+mj-ea"/>
                <a:cs typeface="+mj-cs"/>
                <a:sym typeface="Helvetica"/>
              </a:defRPr>
            </a:pPr>
            <a:r>
              <a:t>On the broadest scale only:</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The simple Malthusian model may indeed capture some realities. </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If labor markets are competitive, population growth may indeed induce a decline in wages. </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However, the reality is typically much more messy. </a:t>
            </a:r>
          </a:p>
          <a:p>
            <a:pPr lvl="1" marL="56568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How wages respond to changes in income will depend on </a:t>
            </a:r>
            <a:r>
              <a:rPr i="1"/>
              <a:t>institutions</a:t>
            </a:r>
            <a:r>
              <a:t>. </a:t>
            </a:r>
          </a:p>
          <a:p>
            <a:pPr lvl="1" marL="56568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Thus the overwhelming likelihood that institutional or cultural factors also shaped pre-modern growth</a:t>
            </a:r>
          </a:p>
          <a:p>
            <a:pPr lvl="1" marL="56568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Catch Our Breath…"/>
          <p:cNvSpPr txBox="1"/>
          <p:nvPr>
            <p:ph type="title"/>
          </p:nvPr>
        </p:nvSpPr>
        <p:spPr>
          <a:xfrm>
            <a:off x="276457" y="-3"/>
            <a:ext cx="8572501" cy="1270005"/>
          </a:xfrm>
          <a:prstGeom prst="rect">
            <a:avLst/>
          </a:prstGeom>
        </p:spPr>
        <p:txBody>
          <a:bodyPr/>
          <a:lstStyle/>
          <a:p>
            <a:pPr/>
            <a:r>
              <a:t>Catch Our Breath…</a:t>
            </a:r>
          </a:p>
        </p:txBody>
      </p:sp>
      <p:sp>
        <p:nvSpPr>
          <p:cNvPr id="105"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0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Review: “Subsistence”"/>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Review: “Subsistence”</a:t>
            </a:r>
          </a:p>
        </p:txBody>
      </p:sp>
      <p:pic>
        <p:nvPicPr>
          <p:cNvPr id="506" name="Image" descr="Image"/>
          <p:cNvPicPr>
            <a:picLocks noChangeAspect="1"/>
          </p:cNvPicPr>
          <p:nvPr/>
        </p:nvPicPr>
        <p:blipFill>
          <a:blip r:embed="rId2">
            <a:extLst/>
          </a:blip>
          <a:stretch>
            <a:fillRect/>
          </a:stretch>
        </p:blipFill>
        <p:spPr>
          <a:xfrm>
            <a:off x="849122" y="1048519"/>
            <a:ext cx="6830029" cy="5499102"/>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Bare-Bone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“Bare-Bones”</a:t>
            </a:r>
          </a:p>
        </p:txBody>
      </p:sp>
      <p:pic>
        <p:nvPicPr>
          <p:cNvPr id="509" name="Image" descr="Image"/>
          <p:cNvPicPr>
            <a:picLocks noChangeAspect="1"/>
          </p:cNvPicPr>
          <p:nvPr/>
        </p:nvPicPr>
        <p:blipFill>
          <a:blip r:embed="rId2">
            <a:extLst/>
          </a:blip>
          <a:stretch>
            <a:fillRect/>
          </a:stretch>
        </p:blipFill>
        <p:spPr>
          <a:xfrm>
            <a:off x="277662" y="988769"/>
            <a:ext cx="3140045" cy="2812238"/>
          </a:xfrm>
          <a:prstGeom prst="rect">
            <a:avLst/>
          </a:prstGeom>
          <a:ln w="12700">
            <a:miter lim="400000"/>
          </a:ln>
        </p:spPr>
      </p:pic>
      <p:pic>
        <p:nvPicPr>
          <p:cNvPr id="510" name="Image" descr="Image"/>
          <p:cNvPicPr>
            <a:picLocks noChangeAspect="1"/>
          </p:cNvPicPr>
          <p:nvPr/>
        </p:nvPicPr>
        <p:blipFill>
          <a:blip r:embed="rId3">
            <a:extLst/>
          </a:blip>
          <a:stretch>
            <a:fillRect/>
          </a:stretch>
        </p:blipFill>
        <p:spPr>
          <a:xfrm>
            <a:off x="5057090" y="988769"/>
            <a:ext cx="3793075" cy="2684113"/>
          </a:xfrm>
          <a:prstGeom prst="rect">
            <a:avLst/>
          </a:prstGeom>
          <a:ln w="12700">
            <a:miter lim="400000"/>
          </a:ln>
        </p:spPr>
      </p:pic>
      <p:pic>
        <p:nvPicPr>
          <p:cNvPr id="511" name="Image" descr="Image"/>
          <p:cNvPicPr>
            <a:picLocks noChangeAspect="1"/>
          </p:cNvPicPr>
          <p:nvPr/>
        </p:nvPicPr>
        <p:blipFill>
          <a:blip r:embed="rId4">
            <a:extLst/>
          </a:blip>
          <a:stretch>
            <a:fillRect/>
          </a:stretch>
        </p:blipFill>
        <p:spPr>
          <a:xfrm>
            <a:off x="5057090" y="3801004"/>
            <a:ext cx="2417100" cy="2812237"/>
          </a:xfrm>
          <a:prstGeom prst="rect">
            <a:avLst/>
          </a:prstGeom>
          <a:ln w="12700">
            <a:miter lim="400000"/>
          </a:ln>
        </p:spPr>
      </p:pic>
      <p:sp>
        <p:nvSpPr>
          <p:cNvPr id="512" name="From Clark &amp; Allen:…"/>
          <p:cNvSpPr txBox="1"/>
          <p:nvPr>
            <p:ph type="body" sz="quarter" idx="4294967295"/>
          </p:nvPr>
        </p:nvSpPr>
        <p:spPr>
          <a:xfrm>
            <a:off x="277662" y="3929127"/>
            <a:ext cx="4139276" cy="2684114"/>
          </a:xfrm>
          <a:prstGeom prst="rect">
            <a:avLst/>
          </a:prstGeom>
        </p:spPr>
        <p:txBody>
          <a:bodyPr lIns="45718" tIns="45718" rIns="45718" bIns="45718" anchor="t"/>
          <a:lstStyle/>
          <a:p>
            <a:pPr marL="0" indent="0" defTabSz="320038">
              <a:spcBef>
                <a:spcPts val="0"/>
              </a:spcBef>
              <a:buSzTx/>
              <a:buFont typeface="Arial"/>
              <a:buNone/>
              <a:defRPr b="1" sz="1600">
                <a:uFill>
                  <a:solidFill>
                    <a:srgbClr val="000000"/>
                  </a:solidFill>
                </a:uFill>
                <a:latin typeface="+mj-lt"/>
                <a:ea typeface="+mj-ea"/>
                <a:cs typeface="+mj-cs"/>
                <a:sym typeface="Helvetica"/>
              </a:defRPr>
            </a:pPr>
            <a:r>
              <a:t>From Clark &amp; Allen:</a:t>
            </a:r>
          </a:p>
          <a:p>
            <a:pPr marL="0" indent="0" defTabSz="320038">
              <a:spcBef>
                <a:spcPts val="0"/>
              </a:spcBef>
              <a:buSzTx/>
              <a:buFont typeface="Arial"/>
              <a:buNone/>
              <a:defRPr b="1" sz="1600">
                <a:uFill>
                  <a:solidFill>
                    <a:srgbClr val="000000"/>
                  </a:solidFill>
                </a:uFill>
                <a:latin typeface="+mj-lt"/>
                <a:ea typeface="+mj-ea"/>
                <a:cs typeface="+mj-cs"/>
                <a:sym typeface="Helvetica"/>
              </a:defRPr>
            </a:pP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"Manual workers”—70% of median, 50% of average income</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In 1800: the English population in 1800 is a very rich pre-industrial population</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70% of spending spent on food</a:t>
            </a:r>
          </a:p>
          <a:p>
            <a:pPr lvl="1" marL="4351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30-40% grains</a:t>
            </a:r>
          </a:p>
          <a:p>
            <a:pPr lvl="1" marL="4351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20% meat and dairy</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“Bare-bones” subsistence</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Review: Determinants of Technological and Organizational Progress"/>
          <p:cNvSpPr txBox="1"/>
          <p:nvPr>
            <p:ph type="title" idx="4294967295"/>
          </p:nvPr>
        </p:nvSpPr>
        <p:spPr>
          <a:xfrm>
            <a:off x="277663" y="-2"/>
            <a:ext cx="8572501" cy="1270003"/>
          </a:xfrm>
          <a:prstGeom prst="rect">
            <a:avLst/>
          </a:prstGeom>
        </p:spPr>
        <p:txBody>
          <a:bodyPr lIns="45718" tIns="45718" rIns="45718" bIns="45718"/>
          <a:lstStyle>
            <a:lvl1pPr defTabSz="269747">
              <a:defRPr sz="3500">
                <a:uFill>
                  <a:solidFill>
                    <a:srgbClr val="000000"/>
                  </a:solidFill>
                </a:uFill>
                <a:latin typeface="Calibri"/>
                <a:ea typeface="Calibri"/>
                <a:cs typeface="Calibri"/>
                <a:sym typeface="Calibri"/>
              </a:defRPr>
            </a:lvl1pPr>
          </a:lstStyle>
          <a:p>
            <a:pPr/>
            <a:r>
              <a:t>Review: Determinants of Technological and Organizational Progress</a:t>
            </a:r>
          </a:p>
        </p:txBody>
      </p:sp>
      <p:sp>
        <p:nvSpPr>
          <p:cNvPr id="515" name="How do we make sense of the fact that technological and organizational progress was so slow back then and is so (relatively) rapid now?"/>
          <p:cNvSpPr txBox="1"/>
          <p:nvPr>
            <p:ph type="body" sz="quarter" idx="4294967295"/>
          </p:nvPr>
        </p:nvSpPr>
        <p:spPr>
          <a:xfrm>
            <a:off x="277663" y="1270000"/>
            <a:ext cx="8572501" cy="1148452"/>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lvl1pPr>
          </a:lstStyle>
          <a:p>
            <a:pPr/>
            <a:r>
              <a:t>How do we make sense of the fact that technological and organizational progress was so slow back then and is so (relatively) rapid now?</a:t>
            </a:r>
          </a:p>
        </p:txBody>
      </p:sp>
      <p:sp>
        <p:nvSpPr>
          <p:cNvPr id="516" name="Two heads are (almost) better than one…"/>
          <p:cNvSpPr txBox="1"/>
          <p:nvPr/>
        </p:nvSpPr>
        <p:spPr>
          <a:xfrm>
            <a:off x="277663" y="2418451"/>
            <a:ext cx="4181565" cy="41919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0098" indent="-190098" defTabSz="361188">
              <a:spcBef>
                <a:spcPts val="900"/>
              </a:spcBef>
              <a:buSzPct val="100000"/>
              <a:buChar char="•"/>
              <a:defRPr>
                <a:latin typeface="Times New Roman"/>
                <a:ea typeface="Times New Roman"/>
                <a:cs typeface="Times New Roman"/>
                <a:sym typeface="Times New Roman"/>
              </a:defRPr>
            </a:pPr>
            <a:r>
              <a:t>Two heads are (almost) better than one</a:t>
            </a:r>
          </a:p>
          <a:p>
            <a:pPr lvl="1" marL="491087" indent="-190097" defTabSz="361188">
              <a:spcBef>
                <a:spcPts val="900"/>
              </a:spcBef>
              <a:buSzPct val="100000"/>
              <a:buChar char="•"/>
              <a:defRPr>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a:latin typeface="Times New Roman"/>
                <a:ea typeface="Times New Roman"/>
                <a:cs typeface="Times New Roman"/>
                <a:sym typeface="Times New Roman"/>
              </a:defRPr>
            </a:pPr>
            <a:r>
              <a:t>What causes the increase in L</a:t>
            </a:r>
            <a:r>
              <a:rPr baseline="-5998"/>
              <a:t>stem</a:t>
            </a:r>
            <a:r>
              <a:t>?</a:t>
            </a:r>
          </a:p>
          <a:p>
            <a:pPr marL="190098" indent="-190098" defTabSz="361188">
              <a:spcBef>
                <a:spcPts val="900"/>
              </a:spcBef>
              <a:buSzPct val="100000"/>
              <a:buChar char="•"/>
              <a:defRPr>
                <a:latin typeface="Times New Roman"/>
                <a:ea typeface="Times New Roman"/>
                <a:cs typeface="Times New Roman"/>
                <a:sym typeface="Times New Roman"/>
              </a:defRPr>
            </a:pPr>
            <a:r>
              <a:t>What institutions make it profitable for n</a:t>
            </a:r>
            <a:r>
              <a:rPr baseline="-5998"/>
              <a:t>stem</a:t>
            </a:r>
            <a:r>
              <a:t> to be higher?</a:t>
            </a:r>
          </a:p>
          <a:p>
            <a:pPr marL="190098" indent="-190098" defTabSz="361188">
              <a:spcBef>
                <a:spcPts val="900"/>
              </a:spcBef>
              <a:buSzPct val="100000"/>
              <a:buChar char="•"/>
              <a:defRPr>
                <a:latin typeface="Times New Roman"/>
                <a:ea typeface="Times New Roman"/>
                <a:cs typeface="Times New Roman"/>
                <a:sym typeface="Times New Roman"/>
              </a:defRPr>
            </a:pPr>
            <a:r>
              <a:t>Plus:</a:t>
            </a:r>
          </a:p>
          <a:p>
            <a:pPr lvl="1" marL="491087" indent="-190097" defTabSz="361188">
              <a:spcBef>
                <a:spcPts val="900"/>
              </a:spcBef>
              <a:buSzPct val="100000"/>
              <a:buChar char="•"/>
              <a:defRPr>
                <a:latin typeface="Times New Roman"/>
                <a:ea typeface="Times New Roman"/>
                <a:cs typeface="Times New Roman"/>
                <a:sym typeface="Times New Roman"/>
              </a:defRPr>
            </a:pPr>
            <a:r>
              <a:t>Learning by doing</a:t>
            </a:r>
          </a:p>
          <a:p>
            <a:pPr lvl="1" marL="491087" indent="-190097" defTabSz="361188">
              <a:spcBef>
                <a:spcPts val="900"/>
              </a:spcBef>
              <a:buSzPct val="100000"/>
              <a:buChar char="•"/>
              <a:defRPr>
                <a:latin typeface="Times New Roman"/>
                <a:ea typeface="Times New Roman"/>
                <a:cs typeface="Times New Roman"/>
                <a:sym typeface="Times New Roman"/>
              </a:defRPr>
            </a:pPr>
            <a:r>
              <a:t>Productivity through embodiment</a:t>
            </a:r>
          </a:p>
          <a:p>
            <a:pPr lvl="1" marL="491087" indent="-190097" defTabSz="361188">
              <a:spcBef>
                <a:spcPts val="900"/>
              </a:spcBef>
              <a:buSzPct val="100000"/>
              <a:buChar char="•"/>
              <a:defRPr>
                <a:latin typeface="Times New Roman"/>
                <a:ea typeface="Times New Roman"/>
                <a:cs typeface="Times New Roman"/>
                <a:sym typeface="Times New Roman"/>
              </a:defRPr>
            </a:pPr>
            <a:r>
              <a:t>Technology transfer through contact</a:t>
            </a:r>
          </a:p>
        </p:txBody>
      </p:sp>
      <p:pic>
        <p:nvPicPr>
          <p:cNvPr id="517" name="Image" descr="Image"/>
          <p:cNvPicPr>
            <a:picLocks noChangeAspect="1"/>
          </p:cNvPicPr>
          <p:nvPr/>
        </p:nvPicPr>
        <p:blipFill>
          <a:blip r:embed="rId2">
            <a:extLst/>
          </a:blip>
          <a:stretch>
            <a:fillRect/>
          </a:stretch>
        </p:blipFill>
        <p:spPr>
          <a:xfrm>
            <a:off x="5172373" y="2165088"/>
            <a:ext cx="1612902" cy="1028701"/>
          </a:xfrm>
          <a:prstGeom prst="rect">
            <a:avLst/>
          </a:prstGeom>
          <a:ln w="12700">
            <a:miter lim="400000"/>
          </a:ln>
        </p:spPr>
      </p:pic>
      <p:pic>
        <p:nvPicPr>
          <p:cNvPr id="518" name="Image" descr="Image"/>
          <p:cNvPicPr>
            <a:picLocks noChangeAspect="1"/>
          </p:cNvPicPr>
          <p:nvPr/>
        </p:nvPicPr>
        <p:blipFill>
          <a:blip r:embed="rId3">
            <a:extLst/>
          </a:blip>
          <a:stretch>
            <a:fillRect/>
          </a:stretch>
        </p:blipFill>
        <p:spPr>
          <a:xfrm>
            <a:off x="5172373" y="3005969"/>
            <a:ext cx="2631602" cy="766050"/>
          </a:xfrm>
          <a:prstGeom prst="rect">
            <a:avLst/>
          </a:prstGeom>
          <a:ln w="12700">
            <a:miter lim="400000"/>
          </a:ln>
        </p:spPr>
      </p:pic>
      <p:pic>
        <p:nvPicPr>
          <p:cNvPr id="519" name="Image" descr="Image"/>
          <p:cNvPicPr>
            <a:picLocks noChangeAspect="1"/>
          </p:cNvPicPr>
          <p:nvPr/>
        </p:nvPicPr>
        <p:blipFill>
          <a:blip r:embed="rId4">
            <a:extLst/>
          </a:blip>
          <a:stretch>
            <a:fillRect/>
          </a:stretch>
        </p:blipFill>
        <p:spPr>
          <a:xfrm>
            <a:off x="5172373" y="3772017"/>
            <a:ext cx="1334927" cy="569569"/>
          </a:xfrm>
          <a:prstGeom prst="rect">
            <a:avLst/>
          </a:prstGeom>
          <a:ln w="12700">
            <a:miter lim="400000"/>
          </a:ln>
        </p:spPr>
      </p:pic>
      <p:pic>
        <p:nvPicPr>
          <p:cNvPr id="520" name="Image" descr="Image"/>
          <p:cNvPicPr>
            <a:picLocks noChangeAspect="1"/>
          </p:cNvPicPr>
          <p:nvPr/>
        </p:nvPicPr>
        <p:blipFill>
          <a:blip r:embed="rId5">
            <a:extLst/>
          </a:blip>
          <a:stretch>
            <a:fillRect/>
          </a:stretch>
        </p:blipFill>
        <p:spPr>
          <a:xfrm>
            <a:off x="5172373" y="4359535"/>
            <a:ext cx="3607733" cy="629108"/>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Review: Solow-Malthus Model Basics"/>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Solow-Malthus Model Basics</a:t>
            </a:r>
          </a:p>
        </p:txBody>
      </p:sp>
      <p:sp>
        <p:nvSpPr>
          <p:cNvPr id="523"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How do we make sense of the fact that people were ingenious and inventive back before 1500, and yet standards of living did not increase?</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Although population did increase—slowly</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Other parts of the model</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Balanced-growth equilibrium</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Convergence to equilibrium</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Understanding the Solow-Malthus Equilibrium: Population and Labor Force"/>
          <p:cNvSpPr txBox="1"/>
          <p:nvPr>
            <p:ph type="title" idx="4294967295"/>
          </p:nvPr>
        </p:nvSpPr>
        <p:spPr>
          <a:xfrm>
            <a:off x="277663" y="-2"/>
            <a:ext cx="8572501" cy="1270003"/>
          </a:xfrm>
          <a:prstGeom prst="rect">
            <a:avLst/>
          </a:prstGeom>
        </p:spPr>
        <p:txBody>
          <a:bodyPr lIns="45718" tIns="45718" rIns="45718" bIns="45718"/>
          <a:lstStyle>
            <a:lvl1pPr defTabSz="260604">
              <a:defRPr sz="3400">
                <a:solidFill>
                  <a:srgbClr val="000080"/>
                </a:solidFill>
                <a:uFill>
                  <a:solidFill>
                    <a:srgbClr val="000000"/>
                  </a:solidFill>
                </a:uFill>
                <a:latin typeface="Calibri"/>
                <a:ea typeface="Calibri"/>
                <a:cs typeface="Calibri"/>
                <a:sym typeface="Calibri"/>
              </a:defRPr>
            </a:lvl1pPr>
          </a:lstStyle>
          <a:p>
            <a:pPr/>
            <a:r>
              <a:t>Understanding the Solow-Malthus Equilibrium: Population and Labor Force</a:t>
            </a:r>
          </a:p>
        </p:txBody>
      </p:sp>
      <p:sp>
        <p:nvSpPr>
          <p:cNvPr id="526" name="Notes:"/>
          <p:cNvSpPr txBox="1"/>
          <p:nvPr>
            <p:ph type="body" sz="quarter" idx="4294967295"/>
          </p:nvPr>
        </p:nvSpPr>
        <p:spPr>
          <a:xfrm>
            <a:off x="277663" y="5397500"/>
            <a:ext cx="8572501" cy="127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lvl1pPr>
          </a:lstStyle>
          <a:p>
            <a:pPr/>
            <a:r>
              <a:t>Notes:</a:t>
            </a:r>
          </a:p>
        </p:txBody>
      </p:sp>
      <p:pic>
        <p:nvPicPr>
          <p:cNvPr id="527" name="Image" descr="Image"/>
          <p:cNvPicPr>
            <a:picLocks noChangeAspect="1"/>
          </p:cNvPicPr>
          <p:nvPr/>
        </p:nvPicPr>
        <p:blipFill>
          <a:blip r:embed="rId2">
            <a:extLst/>
          </a:blip>
          <a:stretch>
            <a:fillRect/>
          </a:stretch>
        </p:blipFill>
        <p:spPr>
          <a:xfrm>
            <a:off x="2246561" y="1270000"/>
            <a:ext cx="4915644" cy="3950228"/>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Understanding the Solow-Mathus Equilibrium: Prosperi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Understanding the Solow-Mathus Equilibrium: Prosperity</a:t>
            </a:r>
          </a:p>
        </p:txBody>
      </p:sp>
      <p:sp>
        <p:nvSpPr>
          <p:cNvPr id="530" name="Notes:"/>
          <p:cNvSpPr txBox="1"/>
          <p:nvPr>
            <p:ph type="body" sz="quarter" idx="4294967295"/>
          </p:nvPr>
        </p:nvSpPr>
        <p:spPr>
          <a:xfrm>
            <a:off x="277663" y="5397500"/>
            <a:ext cx="8572501" cy="127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lvl1pPr>
          </a:lstStyle>
          <a:p>
            <a:pPr/>
            <a:r>
              <a:t>Notes:</a:t>
            </a:r>
          </a:p>
        </p:txBody>
      </p:sp>
      <p:pic>
        <p:nvPicPr>
          <p:cNvPr id="531" name="Image" descr="Image"/>
          <p:cNvPicPr>
            <a:picLocks noChangeAspect="1"/>
          </p:cNvPicPr>
          <p:nvPr/>
        </p:nvPicPr>
        <p:blipFill>
          <a:blip r:embed="rId2">
            <a:extLst/>
          </a:blip>
          <a:stretch>
            <a:fillRect/>
          </a:stretch>
        </p:blipFill>
        <p:spPr>
          <a:xfrm>
            <a:off x="874562" y="1244600"/>
            <a:ext cx="7975602" cy="4152900"/>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teady-State and Along the Transition Path"/>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Steady-State and Along the Transition Path</a:t>
            </a:r>
          </a:p>
        </p:txBody>
      </p:sp>
      <p:sp>
        <p:nvSpPr>
          <p:cNvPr id="534" name="The fall of an empire:…"/>
          <p:cNvSpPr txBox="1"/>
          <p:nvPr>
            <p:ph type="body" sz="half" idx="4294967295"/>
          </p:nvPr>
        </p:nvSpPr>
        <p:spPr>
          <a:xfrm>
            <a:off x="277662" y="1270000"/>
            <a:ext cx="3612358" cy="5254477"/>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The fall of an empire:</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 decline in law-and-order that produces a sharp fall in the savings rate: Δs = -0.10</a:t>
            </a:r>
          </a:p>
        </p:txBody>
      </p:sp>
      <p:pic>
        <p:nvPicPr>
          <p:cNvPr id="535" name="Image" descr="Image"/>
          <p:cNvPicPr>
            <a:picLocks noChangeAspect="1"/>
          </p:cNvPicPr>
          <p:nvPr/>
        </p:nvPicPr>
        <p:blipFill>
          <a:blip r:embed="rId3">
            <a:extLst/>
          </a:blip>
          <a:stretch>
            <a:fillRect/>
          </a:stretch>
        </p:blipFill>
        <p:spPr>
          <a:xfrm>
            <a:off x="3933526" y="1270000"/>
            <a:ext cx="4916639" cy="5254477"/>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Review: Solow Model Basics"/>
          <p:cNvSpPr txBox="1"/>
          <p:nvPr>
            <p:ph type="title" idx="4294967295"/>
          </p:nvPr>
        </p:nvSpPr>
        <p:spPr>
          <a:xfrm>
            <a:off x="277663" y="-2"/>
            <a:ext cx="8572501" cy="1270003"/>
          </a:xfrm>
          <a:prstGeom prst="rect">
            <a:avLst/>
          </a:prstGeom>
        </p:spPr>
        <p:txBody>
          <a:bodyPr lIns="45718" tIns="45718" rIns="45718" bIns="45718"/>
          <a:lstStyle>
            <a:lvl1pPr defTabSz="370331">
              <a:defRPr sz="4800">
                <a:uFill>
                  <a:solidFill>
                    <a:srgbClr val="000000"/>
                  </a:solidFill>
                </a:uFill>
                <a:latin typeface="Calibri"/>
                <a:ea typeface="Calibri"/>
                <a:cs typeface="Calibri"/>
                <a:sym typeface="Calibri"/>
              </a:defRPr>
            </a:lvl1pPr>
          </a:lstStyle>
          <a:p>
            <a:pPr/>
            <a:r>
              <a:t>Review: Solow Model Basics</a:t>
            </a:r>
          </a:p>
        </p:txBody>
      </p:sp>
      <p:sp>
        <p:nvSpPr>
          <p:cNvPr id="538" name="Lecture Notes: &lt;https://www.bradford-delong.com/2020/01/lecture-notes-the-solow-growth-model-the-history-of-economic-growth-econ-135.html&gt;"/>
          <p:cNvSpPr txBox="1"/>
          <p:nvPr>
            <p:ph type="body" sz="quarter" idx="4294967295"/>
          </p:nvPr>
        </p:nvSpPr>
        <p:spPr>
          <a:xfrm>
            <a:off x="277663" y="1270000"/>
            <a:ext cx="8572501" cy="881740"/>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539" name="Image" descr="Image"/>
          <p:cNvPicPr>
            <a:picLocks noChangeAspect="1"/>
          </p:cNvPicPr>
          <p:nvPr/>
        </p:nvPicPr>
        <p:blipFill>
          <a:blip r:embed="rId3">
            <a:extLst/>
          </a:blip>
          <a:stretch>
            <a:fillRect/>
          </a:stretch>
        </p:blipFill>
        <p:spPr>
          <a:xfrm>
            <a:off x="277662" y="2019029"/>
            <a:ext cx="8305802" cy="825502"/>
          </a:xfrm>
          <a:prstGeom prst="rect">
            <a:avLst/>
          </a:prstGeom>
          <a:ln w="12700">
            <a:miter lim="400000"/>
          </a:ln>
        </p:spPr>
      </p:pic>
      <p:pic>
        <p:nvPicPr>
          <p:cNvPr id="540" name="Image" descr="Image"/>
          <p:cNvPicPr>
            <a:picLocks noChangeAspect="1"/>
          </p:cNvPicPr>
          <p:nvPr/>
        </p:nvPicPr>
        <p:blipFill>
          <a:blip r:embed="rId4">
            <a:extLst/>
          </a:blip>
          <a:stretch>
            <a:fillRect/>
          </a:stretch>
        </p:blipFill>
        <p:spPr>
          <a:xfrm>
            <a:off x="277662" y="3167239"/>
            <a:ext cx="1168402" cy="558802"/>
          </a:xfrm>
          <a:prstGeom prst="rect">
            <a:avLst/>
          </a:prstGeom>
          <a:ln w="12700">
            <a:miter lim="400000"/>
          </a:ln>
        </p:spPr>
      </p:pic>
      <p:pic>
        <p:nvPicPr>
          <p:cNvPr id="541" name="Image" descr="Image"/>
          <p:cNvPicPr>
            <a:picLocks noChangeAspect="1"/>
          </p:cNvPicPr>
          <p:nvPr/>
        </p:nvPicPr>
        <p:blipFill>
          <a:blip r:embed="rId5">
            <a:extLst/>
          </a:blip>
          <a:stretch>
            <a:fillRect/>
          </a:stretch>
        </p:blipFill>
        <p:spPr>
          <a:xfrm>
            <a:off x="2248266" y="3129139"/>
            <a:ext cx="1981202" cy="596902"/>
          </a:xfrm>
          <a:prstGeom prst="rect">
            <a:avLst/>
          </a:prstGeom>
          <a:ln w="12700">
            <a:miter lim="400000"/>
          </a:ln>
        </p:spPr>
      </p:pic>
      <p:pic>
        <p:nvPicPr>
          <p:cNvPr id="542" name="Image" descr="Image"/>
          <p:cNvPicPr>
            <a:picLocks noChangeAspect="1"/>
          </p:cNvPicPr>
          <p:nvPr/>
        </p:nvPicPr>
        <p:blipFill>
          <a:blip r:embed="rId6">
            <a:extLst/>
          </a:blip>
          <a:stretch>
            <a:fillRect/>
          </a:stretch>
        </p:blipFill>
        <p:spPr>
          <a:xfrm>
            <a:off x="5154462" y="3167239"/>
            <a:ext cx="3429003" cy="546102"/>
          </a:xfrm>
          <a:prstGeom prst="rect">
            <a:avLst/>
          </a:prstGeom>
          <a:ln w="12700">
            <a:miter lim="400000"/>
          </a:ln>
        </p:spPr>
      </p:pic>
      <p:pic>
        <p:nvPicPr>
          <p:cNvPr id="543" name="Image" descr="Image"/>
          <p:cNvPicPr>
            <a:picLocks noChangeAspect="1"/>
          </p:cNvPicPr>
          <p:nvPr/>
        </p:nvPicPr>
        <p:blipFill>
          <a:blip r:embed="rId7">
            <a:extLst/>
          </a:blip>
          <a:srcRect l="0" t="0" r="0" b="68242"/>
          <a:stretch>
            <a:fillRect/>
          </a:stretch>
        </p:blipFill>
        <p:spPr>
          <a:xfrm>
            <a:off x="-1189499" y="4010648"/>
            <a:ext cx="5679408" cy="708295"/>
          </a:xfrm>
          <a:prstGeom prst="rect">
            <a:avLst/>
          </a:prstGeom>
          <a:ln w="12700">
            <a:miter lim="400000"/>
          </a:ln>
        </p:spPr>
      </p:pic>
      <p:pic>
        <p:nvPicPr>
          <p:cNvPr id="544" name="Image" descr="Image"/>
          <p:cNvPicPr>
            <a:picLocks noChangeAspect="1"/>
          </p:cNvPicPr>
          <p:nvPr/>
        </p:nvPicPr>
        <p:blipFill>
          <a:blip r:embed="rId7">
            <a:extLst/>
          </a:blip>
          <a:srcRect l="0" t="66300" r="0" b="3415"/>
          <a:stretch>
            <a:fillRect/>
          </a:stretch>
        </p:blipFill>
        <p:spPr>
          <a:xfrm>
            <a:off x="2874565" y="4036048"/>
            <a:ext cx="6269616" cy="745585"/>
          </a:xfrm>
          <a:prstGeom prst="rect">
            <a:avLst/>
          </a:prstGeom>
          <a:ln w="12700">
            <a:miter lim="400000"/>
          </a:ln>
        </p:spPr>
      </p:pic>
      <p:pic>
        <p:nvPicPr>
          <p:cNvPr id="545" name="Image" descr="Image"/>
          <p:cNvPicPr>
            <a:picLocks noChangeAspect="1"/>
          </p:cNvPicPr>
          <p:nvPr/>
        </p:nvPicPr>
        <p:blipFill>
          <a:blip r:embed="rId8">
            <a:extLst/>
          </a:blip>
          <a:srcRect l="0" t="0" r="0" b="79047"/>
          <a:stretch>
            <a:fillRect/>
          </a:stretch>
        </p:blipFill>
        <p:spPr>
          <a:xfrm>
            <a:off x="-2037521" y="5003681"/>
            <a:ext cx="8661402" cy="979220"/>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Solving the Model"/>
          <p:cNvSpPr txBox="1"/>
          <p:nvPr>
            <p:ph type="title" idx="4294967295"/>
          </p:nvPr>
        </p:nvSpPr>
        <p:spPr>
          <a:xfrm>
            <a:off x="277663" y="-2"/>
            <a:ext cx="8572501" cy="1270003"/>
          </a:xfrm>
          <a:prstGeom prst="rect">
            <a:avLst/>
          </a:prstGeom>
        </p:spPr>
        <p:txBody>
          <a:bodyPr lIns="45718" tIns="45718" rIns="45718" bIns="45718"/>
          <a:lstStyle>
            <a:lvl1pPr defTabSz="457200">
              <a:defRPr sz="7200">
                <a:solidFill>
                  <a:srgbClr val="000080"/>
                </a:solidFill>
                <a:uFill>
                  <a:solidFill>
                    <a:srgbClr val="000000"/>
                  </a:solidFill>
                </a:uFill>
                <a:latin typeface="Calibri"/>
                <a:ea typeface="Calibri"/>
                <a:cs typeface="Calibri"/>
                <a:sym typeface="Calibri"/>
              </a:defRPr>
            </a:lvl1pPr>
          </a:lstStyle>
          <a:p>
            <a:pPr/>
            <a:r>
              <a:t>Solving the Model</a:t>
            </a:r>
          </a:p>
        </p:txBody>
      </p:sp>
      <p:pic>
        <p:nvPicPr>
          <p:cNvPr id="54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Along the Balanced-Growth Path"/>
          <p:cNvSpPr txBox="1"/>
          <p:nvPr>
            <p:ph type="title" idx="4294967295"/>
          </p:nvPr>
        </p:nvSpPr>
        <p:spPr>
          <a:xfrm>
            <a:off x="277663" y="-2"/>
            <a:ext cx="8572501" cy="1270003"/>
          </a:xfrm>
          <a:prstGeom prst="rect">
            <a:avLst/>
          </a:prstGeom>
        </p:spPr>
        <p:txBody>
          <a:bodyPr lIns="45718" tIns="45718" rIns="45718" bIns="45718"/>
          <a:lstStyle>
            <a:lvl1pPr defTabSz="324611">
              <a:defRPr sz="4200">
                <a:solidFill>
                  <a:srgbClr val="000080"/>
                </a:solidFill>
                <a:uFill>
                  <a:solidFill>
                    <a:srgbClr val="000000"/>
                  </a:solidFill>
                </a:uFill>
                <a:latin typeface="Calibri"/>
                <a:ea typeface="Calibri"/>
                <a:cs typeface="Calibri"/>
                <a:sym typeface="Calibri"/>
              </a:defRPr>
            </a:lvl1pPr>
          </a:lstStyle>
          <a:p>
            <a:pPr/>
            <a:r>
              <a:t>Along the Balanced-Growth Path</a:t>
            </a:r>
          </a:p>
        </p:txBody>
      </p:sp>
      <p:sp>
        <p:nvSpPr>
          <p:cNvPr id="551" name="Everything except κ—which is constant—grows at a constant proportional rate: either n, or g, or n+g;…"/>
          <p:cNvSpPr txBox="1"/>
          <p:nvPr>
            <p:ph type="body" sz="half" idx="4294967295"/>
          </p:nvPr>
        </p:nvSpPr>
        <p:spPr>
          <a:xfrm>
            <a:off x="277663" y="1270000"/>
            <a:ext cx="8572501" cy="22925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Everything except κ—which is constant—grows at a constant proportional rate: either n, or g, or n+g;</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Labor force L grows at 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Income per worker y and the efficiency of labor E grow at g</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Total income Y and the capital stock K grow at n+g</a:t>
            </a:r>
          </a:p>
        </p:txBody>
      </p:sp>
      <p:pic>
        <p:nvPicPr>
          <p:cNvPr id="552" name="Image" descr="Image"/>
          <p:cNvPicPr>
            <a:picLocks noChangeAspect="1"/>
          </p:cNvPicPr>
          <p:nvPr/>
        </p:nvPicPr>
        <p:blipFill>
          <a:blip r:embed="rId2">
            <a:extLst/>
          </a:blip>
          <a:stretch>
            <a:fillRect/>
          </a:stretch>
        </p:blipFill>
        <p:spPr>
          <a:xfrm>
            <a:off x="865671" y="3650734"/>
            <a:ext cx="7175502" cy="283210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